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5" r:id="rId2"/>
    <p:sldId id="261" r:id="rId3"/>
    <p:sldId id="267" r:id="rId4"/>
    <p:sldId id="270" r:id="rId5"/>
    <p:sldId id="268" r:id="rId6"/>
    <p:sldId id="269" r:id="rId7"/>
    <p:sldId id="271" r:id="rId8"/>
    <p:sldId id="273" r:id="rId9"/>
    <p:sldId id="281" r:id="rId10"/>
    <p:sldId id="274" r:id="rId11"/>
    <p:sldId id="272" r:id="rId12"/>
    <p:sldId id="276" r:id="rId13"/>
    <p:sldId id="275" r:id="rId14"/>
    <p:sldId id="278" r:id="rId15"/>
    <p:sldId id="277" r:id="rId16"/>
    <p:sldId id="279" r:id="rId17"/>
    <p:sldId id="280" r:id="rId18"/>
    <p:sldId id="282" r:id="rId19"/>
    <p:sldId id="283" r:id="rId20"/>
    <p:sldId id="284" r:id="rId21"/>
    <p:sldId id="26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erger" initials="EB" lastIdx="1" clrIdx="0">
    <p:extLst>
      <p:ext uri="{19B8F6BF-5375-455C-9EA6-DF929625EA0E}">
        <p15:presenceInfo xmlns:p15="http://schemas.microsoft.com/office/powerpoint/2012/main" userId="Erik Ber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3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9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4zszdar.cz/index.php?pg=kontakt--pedagogove-a-zamestnan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vyvoj-prumernych-cen-vybranych-potravin" TargetMode="External"/><Relationship Id="rId2" Type="http://schemas.openxmlformats.org/officeDocument/2006/relationships/hyperlink" Target="https://www.rohli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tetadrogerie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khM4c-WXo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hM4c-WXoM?feature=oembed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so.cz/csu/czso/vyvoj-prumernych-cen-vybranych-potravin" TargetMode="External"/><Relationship Id="rId3" Type="http://schemas.openxmlformats.org/officeDocument/2006/relationships/hyperlink" Target="https://www.mincelipka.cz/files/static_pages_files/images/koruna.gif" TargetMode="External"/><Relationship Id="rId7" Type="http://schemas.openxmlformats.org/officeDocument/2006/relationships/hyperlink" Target="https://www.rohlik.cz/" TargetMode="External"/><Relationship Id="rId12" Type="http://schemas.openxmlformats.org/officeDocument/2006/relationships/hyperlink" Target="https://www.youtube.com/watch?v=o_fLzJv6Q9g&amp;feature=youtu.be" TargetMode="External"/><Relationship Id="rId2" Type="http://schemas.openxmlformats.org/officeDocument/2006/relationships/hyperlink" Target="https://cs.wikipedia.org/wiki/Koruna_%C4%8Desk%C3%A1#/media/Soubor:Coin-1-Kc-rever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late-mince.cz/CRO_1_Kc.htm" TargetMode="External"/><Relationship Id="rId11" Type="http://schemas.openxmlformats.org/officeDocument/2006/relationships/hyperlink" Target="https://www.youtube.com/watch?v=ukhM4c-WXoM&amp;t=17s" TargetMode="External"/><Relationship Id="rId5" Type="http://schemas.openxmlformats.org/officeDocument/2006/relationships/hyperlink" Target="https://hlidacipes.org/wp-content/uploads/2019/07/ceske-bankovky.png" TargetMode="External"/><Relationship Id="rId10" Type="http://schemas.openxmlformats.org/officeDocument/2006/relationships/hyperlink" Target="https://www.banky.cz/Up/clanky/kreditni-karta-2.jpg" TargetMode="External"/><Relationship Id="rId4" Type="http://schemas.openxmlformats.org/officeDocument/2006/relationships/hyperlink" Target="https://cs.wikipedia.org/wiki/Koruna_%C4%8Desk%C3%A1" TargetMode="External"/><Relationship Id="rId9" Type="http://schemas.openxmlformats.org/officeDocument/2006/relationships/hyperlink" Target="https://www.tetadrogeri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fLzJv6Q9g&amp;feature=youtu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_fLzJv6Q9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late-mince.cz/CRO_1_Kc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1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DEE5AA3-56D3-42DD-B02E-88C25DC5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40" y="1754659"/>
            <a:ext cx="9860547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Aft>
                <a:spcPts val="600"/>
              </a:spcAft>
            </a:pPr>
            <a:r>
              <a:rPr lang="en-US" sz="4800" b="0" cap="all" spc="-100" dirty="0" err="1">
                <a:solidFill>
                  <a:schemeClr val="bg1"/>
                </a:solidFill>
              </a:rPr>
              <a:t>Začni</a:t>
            </a:r>
            <a:r>
              <a:rPr lang="en-US" sz="4800" b="0" cap="all" spc="-100" dirty="0">
                <a:solidFill>
                  <a:schemeClr val="bg1"/>
                </a:solidFill>
              </a:rPr>
              <a:t>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stiskem</a:t>
            </a:r>
            <a:r>
              <a:rPr lang="en-US" sz="4800" b="0" cap="all" spc="-100" dirty="0">
                <a:solidFill>
                  <a:schemeClr val="bg1"/>
                </a:solidFill>
              </a:rPr>
              <a:t> </a:t>
            </a:r>
            <a:r>
              <a:rPr lang="en-US" sz="6600" b="0" cap="all" spc="-100" dirty="0">
                <a:solidFill>
                  <a:schemeClr val="bg1"/>
                </a:solidFill>
              </a:rPr>
              <a:t>F5</a:t>
            </a:r>
            <a:r>
              <a:rPr lang="en-US" sz="4800" b="0" cap="all" spc="-100" dirty="0">
                <a:solidFill>
                  <a:schemeClr val="bg1"/>
                </a:solidFill>
              </a:rPr>
              <a:t>,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nebo</a:t>
            </a:r>
            <a:r>
              <a:rPr lang="en-US" sz="4800" b="0" cap="all" spc="-100" dirty="0">
                <a:solidFill>
                  <a:schemeClr val="bg1"/>
                </a:solidFill>
              </a:rPr>
              <a:t>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spusť</a:t>
            </a:r>
            <a:r>
              <a:rPr lang="en-US" sz="4800" b="0" cap="all" spc="-100" dirty="0">
                <a:solidFill>
                  <a:schemeClr val="bg1"/>
                </a:solidFill>
              </a:rPr>
              <a:t>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prezentaci</a:t>
            </a:r>
            <a:r>
              <a:rPr lang="en-US" sz="4800" b="0" cap="all" spc="-100" dirty="0">
                <a:solidFill>
                  <a:schemeClr val="bg1"/>
                </a:solidFill>
              </a:rPr>
              <a:t>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klasicky</a:t>
            </a:r>
            <a:r>
              <a:rPr lang="en-US" sz="4800" b="0" cap="all" spc="-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1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3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7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ADF4163-16F3-4A82-8241-D01D808FE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E58DDC-44C3-42CA-9ADD-156E8AF8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2402" y="4975396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b="0" cap="all" spc="-100" dirty="0">
                <a:solidFill>
                  <a:schemeClr val="tx1"/>
                </a:solidFill>
              </a:rPr>
              <a:t>BANKOVKY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4E4226-ED50-4460-BC97-1A064FC6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75" y="5790877"/>
            <a:ext cx="10656310" cy="4259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spc="80" dirty="0" err="1"/>
              <a:t>Víš</a:t>
            </a:r>
            <a:r>
              <a:rPr lang="en-US" sz="2400" b="1" spc="80" dirty="0"/>
              <a:t>, </a:t>
            </a:r>
            <a:r>
              <a:rPr lang="en-US" altLang="cs-CZ" sz="2400" b="1" spc="80" dirty="0" err="1"/>
              <a:t>jaké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osobnosti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jsou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vyobrazeny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na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našich</a:t>
            </a:r>
            <a:r>
              <a:rPr lang="en-US" altLang="cs-CZ" sz="2400" b="1" spc="80" dirty="0"/>
              <a:t> </a:t>
            </a:r>
            <a:r>
              <a:rPr lang="en-US" altLang="cs-CZ" sz="2400" b="1" spc="80" dirty="0" err="1"/>
              <a:t>bankovkách</a:t>
            </a:r>
            <a:r>
              <a:rPr lang="en-US" altLang="cs-CZ" sz="2400" b="1" spc="80" dirty="0"/>
              <a:t>?</a:t>
            </a:r>
            <a:endParaRPr lang="en-US" sz="2400" b="1" spc="80" dirty="0"/>
          </a:p>
        </p:txBody>
      </p:sp>
    </p:spTree>
    <p:extLst>
      <p:ext uri="{BB962C8B-B14F-4D97-AF65-F5344CB8AC3E}">
        <p14:creationId xmlns:p14="http://schemas.microsoft.com/office/powerpoint/2010/main" val="145489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B198B-8CD9-4523-8A5E-DEEACBCD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spc="0" dirty="0"/>
              <a:t>Bankovky -100 Kč</a:t>
            </a:r>
            <a:endParaRPr lang="en-US" sz="4000" spc="0" dirty="0"/>
          </a:p>
        </p:txBody>
      </p:sp>
      <p:pic>
        <p:nvPicPr>
          <p:cNvPr id="4098" name="Picture 2" descr="100CZK obverse">
            <a:extLst>
              <a:ext uri="{FF2B5EF4-FFF2-40B4-BE49-F238E27FC236}">
                <a16:creationId xmlns:a16="http://schemas.microsoft.com/office/drawing/2014/main" id="{4C767F83-467A-4038-8592-3C8957AA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769311"/>
            <a:ext cx="5060992" cy="2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2775AF-1697-4F4E-8D0A-57F909CA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661714"/>
            <a:ext cx="5060992" cy="24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ACB3BF84-E488-472F-90B1-4AFB1F909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37" y="2303563"/>
            <a:ext cx="4602152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Žil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ve</a:t>
            </a:r>
            <a:r>
              <a:rPr lang="en-US" altLang="cs-CZ" dirty="0">
                <a:latin typeface="+mn-lt"/>
              </a:rPr>
              <a:t> 14. </a:t>
            </a:r>
            <a:r>
              <a:rPr lang="en-US" altLang="cs-CZ" dirty="0" err="1">
                <a:latin typeface="+mn-lt"/>
              </a:rPr>
              <a:t>století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Byl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českým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králem</a:t>
            </a:r>
            <a:r>
              <a:rPr lang="en-US" altLang="cs-CZ" dirty="0">
                <a:latin typeface="+mn-lt"/>
              </a:rPr>
              <a:t> a </a:t>
            </a:r>
            <a:r>
              <a:rPr lang="en-US" altLang="cs-CZ" dirty="0" err="1">
                <a:latin typeface="+mn-lt"/>
              </a:rPr>
              <a:t>římským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Císařem</a:t>
            </a:r>
            <a:r>
              <a:rPr lang="en-US" altLang="cs-CZ" dirty="0">
                <a:latin typeface="+mn-lt"/>
              </a:rPr>
              <a:t>. 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Měl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4 </a:t>
            </a:r>
            <a:r>
              <a:rPr lang="en-US" altLang="cs-CZ" dirty="0" err="1">
                <a:latin typeface="+mn-lt"/>
              </a:rPr>
              <a:t>manželky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Založil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např</a:t>
            </a:r>
            <a:r>
              <a:rPr lang="en-US" altLang="cs-CZ" dirty="0">
                <a:latin typeface="+mn-lt"/>
              </a:rPr>
              <a:t>. </a:t>
            </a:r>
            <a:r>
              <a:rPr lang="en-US" altLang="cs-CZ" dirty="0" err="1">
                <a:latin typeface="+mn-lt"/>
              </a:rPr>
              <a:t>univerzitu</a:t>
            </a:r>
            <a:r>
              <a:rPr lang="cs-CZ" altLang="cs-CZ" dirty="0">
                <a:latin typeface="+mn-lt"/>
              </a:rPr>
              <a:t>.</a:t>
            </a:r>
            <a:endParaRPr lang="en-US" altLang="cs-CZ" dirty="0">
              <a:latin typeface="+mn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0A583391-4C0A-4919-8C22-9CBD66FE56FA}"/>
              </a:ext>
            </a:extLst>
          </p:cNvPr>
          <p:cNvSpPr txBox="1">
            <a:spLocks/>
          </p:cNvSpPr>
          <p:nvPr/>
        </p:nvSpPr>
        <p:spPr>
          <a:xfrm>
            <a:off x="7042046" y="4360459"/>
            <a:ext cx="8560728" cy="106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sz="4630"/>
              <a:t>Karel IV.</a:t>
            </a:r>
          </a:p>
        </p:txBody>
      </p:sp>
    </p:spTree>
    <p:extLst>
      <p:ext uri="{BB962C8B-B14F-4D97-AF65-F5344CB8AC3E}">
        <p14:creationId xmlns:p14="http://schemas.microsoft.com/office/powerpoint/2010/main" val="22124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0F14F4-DD61-48C3-903E-4E639C12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0"/>
              <a:t>Bankovky -200 Kč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7323CF5-4D9A-41F0-921B-C0746F39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788290"/>
            <a:ext cx="5060992" cy="23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200CZK obverse">
            <a:extLst>
              <a:ext uri="{FF2B5EF4-FFF2-40B4-BE49-F238E27FC236}">
                <a16:creationId xmlns:a16="http://schemas.microsoft.com/office/drawing/2014/main" id="{6B342B92-0348-48AC-9BB4-039F7D89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693345"/>
            <a:ext cx="5060992" cy="2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B20D38F3-AEF0-4FFF-B7C4-7157D7BF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37" y="2303563"/>
            <a:ext cx="4602152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cs-CZ" altLang="cs-CZ" dirty="0">
                <a:latin typeface="+mn-lt"/>
              </a:rPr>
              <a:t>Narodil jsem se na konci 16. století na Moravě, svůj život jsem ale dožil Amsterdamu.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cs-CZ" altLang="cs-CZ" dirty="0">
                <a:latin typeface="+mn-lt"/>
              </a:rPr>
              <a:t>Jsem považován za jednoho z největších českých myslitelů, filosofů a spisovatelů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cs-CZ" altLang="cs-CZ" dirty="0">
                <a:latin typeface="+mn-lt"/>
              </a:rPr>
              <a:t>Říkají mi „Učitel národů“</a:t>
            </a:r>
            <a:endParaRPr lang="en-US" altLang="cs-CZ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B3D9EFEC-4A3B-4F35-A5E5-5BBE0F541F4B}"/>
              </a:ext>
            </a:extLst>
          </p:cNvPr>
          <p:cNvSpPr txBox="1">
            <a:spLocks/>
          </p:cNvSpPr>
          <p:nvPr/>
        </p:nvSpPr>
        <p:spPr>
          <a:xfrm>
            <a:off x="6487542" y="4708479"/>
            <a:ext cx="8252547" cy="89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dirty="0"/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5098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E6CAA2-5D62-4A6B-BB72-60C6F608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0" dirty="0" err="1"/>
              <a:t>Bankovky</a:t>
            </a:r>
            <a:r>
              <a:rPr lang="en-US" sz="4000" spc="0" dirty="0"/>
              <a:t> -</a:t>
            </a:r>
            <a:r>
              <a:rPr lang="cs-CZ" sz="4000" spc="0"/>
              <a:t> 500</a:t>
            </a:r>
            <a:r>
              <a:rPr lang="en-US" sz="4000" spc="0" dirty="0"/>
              <a:t> </a:t>
            </a:r>
            <a:r>
              <a:rPr lang="en-US" sz="4000" spc="0" dirty="0" err="1"/>
              <a:t>Kč</a:t>
            </a:r>
            <a:endParaRPr lang="en-US" sz="4000" spc="0" dirty="0"/>
          </a:p>
        </p:txBody>
      </p:sp>
      <p:pic>
        <p:nvPicPr>
          <p:cNvPr id="5122" name="Picture 2" descr="500CZK obverse">
            <a:extLst>
              <a:ext uri="{FF2B5EF4-FFF2-40B4-BE49-F238E27FC236}">
                <a16:creationId xmlns:a16="http://schemas.microsoft.com/office/drawing/2014/main" id="{F9D24DE5-C108-48DE-AF09-0DC436EC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876857"/>
            <a:ext cx="5060992" cy="22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9E7A5A5-D4A9-4F00-967B-88B978C8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762934"/>
            <a:ext cx="5060992" cy="22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DFC17BB0-793E-479A-9775-39435A58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37" y="2303563"/>
            <a:ext cx="4602152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Žila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v 19. </a:t>
            </a:r>
            <a:r>
              <a:rPr lang="en-US" altLang="cs-CZ" dirty="0" err="1">
                <a:latin typeface="+mn-lt"/>
              </a:rPr>
              <a:t>století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Byla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spisovatelkou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Mezi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mé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nejznámnější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knihy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patří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Babička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A19AEB-53F2-4CCE-A95F-00EF1955D1E2}"/>
              </a:ext>
            </a:extLst>
          </p:cNvPr>
          <p:cNvSpPr txBox="1">
            <a:spLocks/>
          </p:cNvSpPr>
          <p:nvPr/>
        </p:nvSpPr>
        <p:spPr>
          <a:xfrm>
            <a:off x="6576192" y="4620115"/>
            <a:ext cx="8560728" cy="106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sz="4000"/>
              <a:t>BOŽENA NĚMCOVÁ</a:t>
            </a:r>
          </a:p>
        </p:txBody>
      </p:sp>
    </p:spTree>
    <p:extLst>
      <p:ext uri="{BB962C8B-B14F-4D97-AF65-F5344CB8AC3E}">
        <p14:creationId xmlns:p14="http://schemas.microsoft.com/office/powerpoint/2010/main" val="2431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330279-EDAC-4198-A3E4-3676026E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6" y="804073"/>
            <a:ext cx="4850563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0" dirty="0" err="1"/>
              <a:t>Bankovky</a:t>
            </a:r>
            <a:r>
              <a:rPr lang="en-US" sz="4000" spc="0" dirty="0"/>
              <a:t> - 1000 </a:t>
            </a:r>
            <a:r>
              <a:rPr lang="en-US" sz="4000" spc="0" dirty="0" err="1"/>
              <a:t>Kč</a:t>
            </a:r>
            <a:endParaRPr lang="en-US" sz="4000" spc="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D474E80-30FB-401D-B2D8-6E90BA9F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800942"/>
            <a:ext cx="5060992" cy="23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1000CZK obverse">
            <a:extLst>
              <a:ext uri="{FF2B5EF4-FFF2-40B4-BE49-F238E27FC236}">
                <a16:creationId xmlns:a16="http://schemas.microsoft.com/office/drawing/2014/main" id="{BF195450-7F01-4ADD-A3AD-91051875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712324"/>
            <a:ext cx="5060992" cy="23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96D86863-4DF8-4ABE-ACB5-9E910031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37" y="2303563"/>
            <a:ext cx="4602152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Vetšinu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života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prožil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v 19. </a:t>
            </a:r>
            <a:r>
              <a:rPr lang="en-US" altLang="cs-CZ" dirty="0" err="1">
                <a:latin typeface="+mn-lt"/>
              </a:rPr>
              <a:t>století</a:t>
            </a:r>
            <a:r>
              <a:rPr lang="en-US" altLang="cs-CZ" dirty="0">
                <a:latin typeface="+mn-lt"/>
              </a:rPr>
              <a:t>. </a:t>
            </a:r>
            <a:endParaRPr lang="cs-CZ" altLang="cs-CZ" dirty="0">
              <a:latin typeface="+mn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Byl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historikem</a:t>
            </a:r>
            <a:r>
              <a:rPr lang="en-US" altLang="cs-CZ" dirty="0">
                <a:latin typeface="+mn-lt"/>
              </a:rPr>
              <a:t> a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považován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>
                <a:latin typeface="+mn-lt"/>
              </a:rPr>
              <a:t>za </a:t>
            </a:r>
            <a:r>
              <a:rPr lang="en-US" altLang="cs-CZ" dirty="0" err="1">
                <a:latin typeface="+mn-lt"/>
              </a:rPr>
              <a:t>zakladatele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českého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dějepisectví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6045DE77-BEE8-4FC2-9101-0763607709EC}"/>
              </a:ext>
            </a:extLst>
          </p:cNvPr>
          <p:cNvSpPr txBox="1">
            <a:spLocks/>
          </p:cNvSpPr>
          <p:nvPr/>
        </p:nvSpPr>
        <p:spPr>
          <a:xfrm>
            <a:off x="6487542" y="4535803"/>
            <a:ext cx="8560728" cy="106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sz="3600" dirty="0"/>
              <a:t>FRANTIŠEK</a:t>
            </a:r>
            <a:r>
              <a:rPr lang="cs-CZ" sz="4630" dirty="0"/>
              <a:t> </a:t>
            </a:r>
            <a:r>
              <a:rPr lang="cs-CZ" sz="3600" dirty="0"/>
              <a:t>PALACKÝ</a:t>
            </a:r>
            <a:endParaRPr lang="cs-CZ" sz="4630" dirty="0"/>
          </a:p>
        </p:txBody>
      </p:sp>
    </p:spTree>
    <p:extLst>
      <p:ext uri="{BB962C8B-B14F-4D97-AF65-F5344CB8AC3E}">
        <p14:creationId xmlns:p14="http://schemas.microsoft.com/office/powerpoint/2010/main" val="27049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7E4E61-0B9C-4EEA-A975-94E9ECC0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6" y="804073"/>
            <a:ext cx="4850563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0" dirty="0" err="1"/>
              <a:t>Bankovky</a:t>
            </a:r>
            <a:r>
              <a:rPr lang="en-US" sz="4000" spc="0" dirty="0"/>
              <a:t> - 2000 </a:t>
            </a:r>
            <a:r>
              <a:rPr lang="en-US" sz="4000" spc="0" dirty="0" err="1"/>
              <a:t>Kč</a:t>
            </a:r>
            <a:endParaRPr lang="en-US" sz="4000" spc="0" dirty="0"/>
          </a:p>
        </p:txBody>
      </p:sp>
      <p:pic>
        <p:nvPicPr>
          <p:cNvPr id="8194" name="Picture 2" descr="2000CZK obverse">
            <a:extLst>
              <a:ext uri="{FF2B5EF4-FFF2-40B4-BE49-F238E27FC236}">
                <a16:creationId xmlns:a16="http://schemas.microsoft.com/office/drawing/2014/main" id="{0CBB7C99-447F-434B-8BDC-50DA3B79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864205"/>
            <a:ext cx="5060992" cy="22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AAC7A70-BC85-4748-896D-7D3B091F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775586"/>
            <a:ext cx="5060992" cy="22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BBE5B157-9B55-4F38-9224-7A0E4298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136" y="2303563"/>
            <a:ext cx="4702395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Žila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na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konci</a:t>
            </a:r>
            <a:r>
              <a:rPr lang="en-US" altLang="cs-CZ" dirty="0">
                <a:latin typeface="+mn-lt"/>
              </a:rPr>
              <a:t> 19. a </a:t>
            </a:r>
            <a:r>
              <a:rPr lang="en-US" altLang="cs-CZ" dirty="0" err="1">
                <a:latin typeface="+mn-lt"/>
              </a:rPr>
              <a:t>na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začátku</a:t>
            </a:r>
            <a:r>
              <a:rPr lang="en-US" altLang="cs-CZ" dirty="0">
                <a:latin typeface="+mn-lt"/>
              </a:rPr>
              <a:t> 20.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století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Byla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slavnou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operní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pěvkyní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B7A7B2D-82A4-4214-8C5E-C0AD9D92E7F9}"/>
              </a:ext>
            </a:extLst>
          </p:cNvPr>
          <p:cNvSpPr txBox="1">
            <a:spLocks/>
          </p:cNvSpPr>
          <p:nvPr/>
        </p:nvSpPr>
        <p:spPr>
          <a:xfrm>
            <a:off x="6846136" y="4620115"/>
            <a:ext cx="8560728" cy="106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sz="3600"/>
              <a:t>EMA DESTINNOVÁ</a:t>
            </a:r>
          </a:p>
        </p:txBody>
      </p:sp>
    </p:spTree>
    <p:extLst>
      <p:ext uri="{BB962C8B-B14F-4D97-AF65-F5344CB8AC3E}">
        <p14:creationId xmlns:p14="http://schemas.microsoft.com/office/powerpoint/2010/main" val="25647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25A340-5995-410B-BD44-BDEB108D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6" y="804073"/>
            <a:ext cx="4941173" cy="1345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spc="0" dirty="0" err="1"/>
              <a:t>Bankovky</a:t>
            </a:r>
            <a:r>
              <a:rPr lang="en-US" sz="4000" spc="0" dirty="0"/>
              <a:t> - 5000 </a:t>
            </a:r>
            <a:r>
              <a:rPr lang="en-US" sz="4000" spc="0" dirty="0" err="1"/>
              <a:t>Kč</a:t>
            </a:r>
            <a:endParaRPr lang="en-US" sz="4000" spc="0" dirty="0"/>
          </a:p>
        </p:txBody>
      </p:sp>
      <p:pic>
        <p:nvPicPr>
          <p:cNvPr id="9218" name="Picture 2" descr="5000CZK obverse">
            <a:extLst>
              <a:ext uri="{FF2B5EF4-FFF2-40B4-BE49-F238E27FC236}">
                <a16:creationId xmlns:a16="http://schemas.microsoft.com/office/drawing/2014/main" id="{354C46D5-98D4-4C26-84DC-A8F73C6D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895836"/>
            <a:ext cx="5060992" cy="21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B62A656-9119-43B6-86C2-AAFD812F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3807217"/>
            <a:ext cx="5060992" cy="21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467259FF-5CF3-4577-91CC-607E904F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002" y="2303563"/>
            <a:ext cx="4941173" cy="3715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 err="1">
                <a:latin typeface="+mn-lt"/>
              </a:rPr>
              <a:t>Narodil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se </a:t>
            </a:r>
            <a:r>
              <a:rPr lang="en-US" altLang="cs-CZ" dirty="0" err="1">
                <a:latin typeface="+mn-lt"/>
              </a:rPr>
              <a:t>roku</a:t>
            </a:r>
            <a:r>
              <a:rPr lang="en-US" altLang="cs-CZ" dirty="0">
                <a:latin typeface="+mn-lt"/>
              </a:rPr>
              <a:t> 1850.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altLang="cs-CZ" dirty="0">
                <a:latin typeface="+mn-lt"/>
              </a:rPr>
              <a:t>Za </a:t>
            </a:r>
            <a:r>
              <a:rPr lang="cs-CZ" altLang="cs-CZ" dirty="0">
                <a:latin typeface="+mn-lt"/>
              </a:rPr>
              <a:t>1. </a:t>
            </a:r>
            <a:r>
              <a:rPr lang="en-US" altLang="cs-CZ" dirty="0" err="1">
                <a:latin typeface="+mn-lt"/>
              </a:rPr>
              <a:t>světové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války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se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zasloužil</a:t>
            </a:r>
            <a:r>
              <a:rPr lang="en-US" altLang="cs-CZ" dirty="0">
                <a:latin typeface="+mn-lt"/>
              </a:rPr>
              <a:t> o</a:t>
            </a:r>
            <a:r>
              <a:rPr lang="cs-CZ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samostatnost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Československa</a:t>
            </a:r>
            <a:r>
              <a:rPr lang="en-US" altLang="cs-CZ" dirty="0">
                <a:latin typeface="+mn-lt"/>
              </a:rPr>
              <a:t>, </a:t>
            </a:r>
            <a:endParaRPr lang="cs-CZ" altLang="cs-CZ" dirty="0">
              <a:latin typeface="+mn-lt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cs-CZ" altLang="cs-CZ" dirty="0">
                <a:latin typeface="+mn-lt"/>
              </a:rPr>
              <a:t>P</a:t>
            </a:r>
            <a:r>
              <a:rPr lang="en-US" altLang="cs-CZ" dirty="0" err="1">
                <a:latin typeface="+mn-lt"/>
              </a:rPr>
              <a:t>ozději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jsem</a:t>
            </a:r>
            <a:r>
              <a:rPr lang="en-US" altLang="cs-CZ" dirty="0">
                <a:latin typeface="+mn-lt"/>
              </a:rPr>
              <a:t> se </a:t>
            </a:r>
            <a:r>
              <a:rPr lang="en-US" altLang="cs-CZ" dirty="0" err="1">
                <a:latin typeface="+mn-lt"/>
              </a:rPr>
              <a:t>stal</a:t>
            </a:r>
            <a:r>
              <a:rPr lang="en-US" altLang="cs-CZ" dirty="0">
                <a:latin typeface="+mn-lt"/>
              </a:rPr>
              <a:t> 4x za </a:t>
            </a:r>
            <a:r>
              <a:rPr lang="en-US" altLang="cs-CZ" dirty="0" err="1">
                <a:latin typeface="+mn-lt"/>
              </a:rPr>
              <a:t>sebou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jeho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prezidentem</a:t>
            </a:r>
            <a:r>
              <a:rPr lang="en-US" altLang="cs-CZ" dirty="0">
                <a:latin typeface="+mn-lt"/>
              </a:rPr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altLang="cs-CZ" dirty="0">
              <a:latin typeface="+mn-lt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A58AB26-E354-43D7-B4D7-404C103F2A30}"/>
              </a:ext>
            </a:extLst>
          </p:cNvPr>
          <p:cNvSpPr txBox="1">
            <a:spLocks/>
          </p:cNvSpPr>
          <p:nvPr/>
        </p:nvSpPr>
        <p:spPr>
          <a:xfrm>
            <a:off x="6655495" y="4566689"/>
            <a:ext cx="5854130" cy="154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503979">
              <a:defRPr/>
            </a:pPr>
            <a:r>
              <a:rPr lang="cs-CZ" sz="3600" dirty="0"/>
              <a:t>TOMÁŠ GARRIUGE MASARYK</a:t>
            </a:r>
          </a:p>
        </p:txBody>
      </p:sp>
    </p:spTree>
    <p:extLst>
      <p:ext uri="{BB962C8B-B14F-4D97-AF65-F5344CB8AC3E}">
        <p14:creationId xmlns:p14="http://schemas.microsoft.com/office/powerpoint/2010/main" val="39690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FC88856-5C40-4F5B-BCD7-CD624FFE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1gr.cz/fotky/lidovky/08/021/lngal/HRN20cb67_dvacka.jpg">
            <a:extLst>
              <a:ext uri="{FF2B5EF4-FFF2-40B4-BE49-F238E27FC236}">
                <a16:creationId xmlns:a16="http://schemas.microsoft.com/office/drawing/2014/main" id="{F2A750E6-E8E3-408C-811E-9545D81C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27" y="941695"/>
            <a:ext cx="4767890" cy="23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99A3A5-7A99-470E-B4A4-D0131051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55" y="1342752"/>
            <a:ext cx="4628605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4000" b="0" cap="all" spc="-100" dirty="0">
                <a:solidFill>
                  <a:schemeClr val="bg1"/>
                </a:solidFill>
              </a:rPr>
              <a:t>Bankovky </a:t>
            </a:r>
            <a:br>
              <a:rPr lang="cs-CZ" sz="4000" b="0" cap="all" spc="-100" dirty="0">
                <a:solidFill>
                  <a:schemeClr val="bg1"/>
                </a:solidFill>
              </a:rPr>
            </a:br>
            <a:r>
              <a:rPr lang="cs-CZ" sz="4000" b="0" spc="-100" dirty="0">
                <a:solidFill>
                  <a:schemeClr val="bg1"/>
                </a:solidFill>
                <a:latin typeface="+mn-lt"/>
              </a:rPr>
              <a:t>stažené z oběhu</a:t>
            </a:r>
            <a:endParaRPr lang="en-US" sz="4000" b="0" cap="all" spc="-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Výsledek obrázku pro 50 korun">
            <a:extLst>
              <a:ext uri="{FF2B5EF4-FFF2-40B4-BE49-F238E27FC236}">
                <a16:creationId xmlns:a16="http://schemas.microsoft.com/office/drawing/2014/main" id="{799F61FA-C83E-4A55-B3CA-B365ECA7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927" y="3554152"/>
            <a:ext cx="4776291" cy="23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C99966B-719C-4580-9979-B490167C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845" y="2852792"/>
            <a:ext cx="4633415" cy="257219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20 Korun </a:t>
            </a:r>
            <a:r>
              <a:rPr lang="cs-CZ" dirty="0">
                <a:solidFill>
                  <a:schemeClr val="bg1"/>
                </a:solidFill>
              </a:rPr>
              <a:t>(konec platnosti v roce 2008)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Přemysl Otakar I.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r>
              <a:rPr lang="cs-CZ" sz="3200" dirty="0">
                <a:solidFill>
                  <a:schemeClr val="bg1"/>
                </a:solidFill>
              </a:rPr>
              <a:t>50 korun </a:t>
            </a:r>
            <a:r>
              <a:rPr lang="cs-CZ" dirty="0">
                <a:solidFill>
                  <a:schemeClr val="bg1"/>
                </a:solidFill>
              </a:rPr>
              <a:t>(konec platnosti v roce 2011)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Sv. Anežka Česká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642D5108-A326-436F-BF2B-DD5A755DE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EE41A4C-A65C-4C93-BC63-5CD83654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837766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71A270-461B-4F51-800E-BA55C928A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810539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B0EED5-042B-433A-A974-A7F863F9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40" y="642593"/>
            <a:ext cx="7555338" cy="1606831"/>
          </a:xfrm>
        </p:spPr>
        <p:txBody>
          <a:bodyPr>
            <a:normAutofit/>
          </a:bodyPr>
          <a:lstStyle/>
          <a:p>
            <a:r>
              <a:rPr lang="cs-CZ" sz="3200" dirty="0"/>
              <a:t>HOTOVOSTNÍ</a:t>
            </a:r>
            <a:r>
              <a:rPr lang="cs-CZ" sz="2400" dirty="0"/>
              <a:t>   </a:t>
            </a:r>
            <a:r>
              <a:rPr lang="cs-CZ" sz="2000" dirty="0"/>
              <a:t>x</a:t>
            </a:r>
            <a:r>
              <a:rPr lang="cs-CZ" sz="2400" dirty="0"/>
              <a:t>   </a:t>
            </a:r>
            <a:r>
              <a:rPr lang="cs-CZ" sz="3200" dirty="0"/>
              <a:t>BEZHOTOVOSTNÍ</a:t>
            </a:r>
            <a:br>
              <a:rPr lang="cs-CZ" sz="3200" dirty="0"/>
            </a:br>
            <a:r>
              <a:rPr lang="cs-CZ" sz="3200" dirty="0"/>
              <a:t>			</a:t>
            </a:r>
            <a:r>
              <a:rPr lang="cs-CZ" sz="2000" dirty="0"/>
              <a:t>PENÍZE</a:t>
            </a:r>
            <a:endParaRPr lang="cs-CZ" sz="3700" dirty="0"/>
          </a:p>
        </p:txBody>
      </p:sp>
      <p:pic>
        <p:nvPicPr>
          <p:cNvPr id="5" name="Picture 6" descr="Image result for QUESTION MARK">
            <a:extLst>
              <a:ext uri="{FF2B5EF4-FFF2-40B4-BE49-F238E27FC236}">
                <a16:creationId xmlns:a16="http://schemas.microsoft.com/office/drawing/2014/main" id="{BB4FDB20-DAA2-40D8-B025-8B5C3C5AA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8356" r="7200" b="8356"/>
          <a:stretch/>
        </p:blipFill>
        <p:spPr bwMode="auto">
          <a:xfrm>
            <a:off x="8749522" y="-4191"/>
            <a:ext cx="2920162" cy="43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2D36B-DFFD-4630-A12E-10D7140C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08" y="2072259"/>
            <a:ext cx="7163490" cy="3648456"/>
          </a:xfrm>
        </p:spPr>
        <p:txBody>
          <a:bodyPr>
            <a:normAutofit/>
          </a:bodyPr>
          <a:lstStyle/>
          <a:p>
            <a:r>
              <a:rPr lang="cs-CZ" dirty="0"/>
              <a:t>Poslední věc, kterou si </a:t>
            </a:r>
            <a:r>
              <a:rPr lang="cs-CZ" dirty="0" err="1"/>
              <a:t>zmínímě</a:t>
            </a:r>
            <a:r>
              <a:rPr lang="cs-CZ" dirty="0"/>
              <a:t>, je rozlišení peněz na:</a:t>
            </a:r>
          </a:p>
          <a:p>
            <a:r>
              <a:rPr lang="cs-CZ" b="1" dirty="0"/>
              <a:t>HOTOVOSTNÍ</a:t>
            </a:r>
            <a:endParaRPr lang="cs-CZ" dirty="0"/>
          </a:p>
          <a:p>
            <a:pPr lvl="1"/>
            <a:r>
              <a:rPr lang="cs-CZ" dirty="0"/>
              <a:t>Jsou to právě mince </a:t>
            </a:r>
            <a:r>
              <a:rPr lang="cs-CZ" b="1" dirty="0" err="1"/>
              <a:t>mince</a:t>
            </a:r>
            <a:r>
              <a:rPr lang="cs-CZ" b="1" dirty="0"/>
              <a:t> a bankovky</a:t>
            </a:r>
            <a:r>
              <a:rPr lang="cs-CZ" dirty="0"/>
              <a:t>, s nimi platíme „v hotovosti“.</a:t>
            </a:r>
          </a:p>
          <a:p>
            <a:pPr lvl="1"/>
            <a:endParaRPr lang="cs-CZ" dirty="0"/>
          </a:p>
          <a:p>
            <a:r>
              <a:rPr lang="cs-CZ" b="1" dirty="0"/>
              <a:t>BEZHOTOVOSTNÍ</a:t>
            </a:r>
          </a:p>
          <a:p>
            <a:pPr lvl="1"/>
            <a:r>
              <a:rPr lang="cs-CZ" dirty="0"/>
              <a:t>Jsou to peníze, které mají lidé </a:t>
            </a:r>
            <a:r>
              <a:rPr lang="cs-CZ" b="1" dirty="0"/>
              <a:t>na</a:t>
            </a:r>
            <a:r>
              <a:rPr lang="cs-CZ" dirty="0"/>
              <a:t> svých </a:t>
            </a:r>
            <a:r>
              <a:rPr lang="cs-CZ" b="1" dirty="0"/>
              <a:t>bankovních</a:t>
            </a:r>
            <a:r>
              <a:rPr lang="cs-CZ" dirty="0"/>
              <a:t> </a:t>
            </a:r>
            <a:r>
              <a:rPr lang="cs-CZ" b="1" dirty="0"/>
              <a:t>účtech</a:t>
            </a:r>
          </a:p>
          <a:p>
            <a:pPr lvl="1"/>
            <a:r>
              <a:rPr lang="cs-CZ" dirty="0"/>
              <a:t>Můžeme s nimi platit a posílat je z domova - online</a:t>
            </a:r>
          </a:p>
          <a:p>
            <a:pPr lvl="1"/>
            <a:r>
              <a:rPr lang="cs-CZ" dirty="0"/>
              <a:t>Můžeme s nimi ale platit i v obchodě – pomocí platební karty, která je s bankovním účtem propojena.</a:t>
            </a:r>
          </a:p>
        </p:txBody>
      </p:sp>
      <p:pic>
        <p:nvPicPr>
          <p:cNvPr id="7" name="Picture 8" descr="Image result for bankovní karta">
            <a:extLst>
              <a:ext uri="{FF2B5EF4-FFF2-40B4-BE49-F238E27FC236}">
                <a16:creationId xmlns:a16="http://schemas.microsoft.com/office/drawing/2014/main" id="{BAE4F285-6E6F-4AD1-8A5A-1794E6B0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8727" y="4313543"/>
            <a:ext cx="3262486" cy="21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mince a bankovky">
            <a:extLst>
              <a:ext uri="{FF2B5EF4-FFF2-40B4-BE49-F238E27FC236}">
                <a16:creationId xmlns:a16="http://schemas.microsoft.com/office/drawing/2014/main" id="{EF63F7D3-6E96-4112-8E97-BD50E775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99059" y="1131764"/>
            <a:ext cx="3821088" cy="215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C2DD3CA-F435-4615-9514-585F9D89024B}"/>
              </a:ext>
            </a:extLst>
          </p:cNvPr>
          <p:cNvSpPr txBox="1"/>
          <p:nvPr/>
        </p:nvSpPr>
        <p:spPr>
          <a:xfrm>
            <a:off x="605028" y="5197750"/>
            <a:ext cx="763905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Mezi hodnotou peněz hotovostních a bezhotovostních peněz není rozdíl. Jde pouze o různé způsoby platby a uložení peněz (peněženka/bankovní účet).</a:t>
            </a:r>
          </a:p>
          <a:p>
            <a:r>
              <a:rPr lang="cs-CZ" sz="1600" dirty="0"/>
              <a:t>Lidé si mohou peníze z účtu vybrat v bankomatu nebo v bance. Lze to udělat i naopak, že si své mince a bankovky v bance nechám připsat na svůj účet.</a:t>
            </a:r>
          </a:p>
        </p:txBody>
      </p:sp>
    </p:spTree>
    <p:extLst>
      <p:ext uri="{BB962C8B-B14F-4D97-AF65-F5344CB8AC3E}">
        <p14:creationId xmlns:p14="http://schemas.microsoft.com/office/powerpoint/2010/main" val="34886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D9618-D07F-485D-81D3-3EB10E85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PENÍZE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2CAE1-B071-4F8C-8C25-0D567073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Toto byl pouze malý náhled. Na téma peněz se hlouběji dostaneme až budeš starší.</a:t>
            </a:r>
          </a:p>
          <a:p>
            <a:r>
              <a:rPr lang="cs-CZ" sz="3600" dirty="0"/>
              <a:t>Pokud máš ale nějaké dotazy. Neboj se napsat na email, který najdeš na stránkách školy: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https://www.4zszdar.cz/index.php?pg=kontakt--pedagogove-a-zamestnanci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Rectangle 19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5" name="Rectangle 19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CAB8-8276-4D8A-BC13-97EE83DD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48" y="427534"/>
            <a:ext cx="5299768" cy="1792518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dirty="0"/>
              <a:t>Kolik co stojí, aneb hra </a:t>
            </a:r>
            <a:br>
              <a:rPr lang="cs-CZ" sz="3600" dirty="0"/>
            </a:br>
            <a:r>
              <a:rPr lang="cs-CZ" sz="3600" dirty="0"/>
              <a:t>„Za kolik“</a:t>
            </a:r>
            <a:br>
              <a:rPr lang="cs-CZ" sz="3600" dirty="0"/>
            </a:br>
            <a:r>
              <a:rPr lang="cs-CZ" sz="2000" dirty="0"/>
              <a:t>Výsledky </a:t>
            </a:r>
            <a:r>
              <a:rPr lang="cs-CZ" sz="2000" dirty="0" err="1"/>
              <a:t>tipovačky</a:t>
            </a:r>
            <a:r>
              <a:rPr lang="cs-CZ" sz="2000" dirty="0"/>
              <a:t> z minule.</a:t>
            </a:r>
            <a:endParaRPr lang="cs-CZ" sz="4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5EFB9-B11E-4FE8-9310-16938D75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48" y="2220052"/>
            <a:ext cx="5299768" cy="4210414"/>
          </a:xfr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Úkolem bylo určit s co největší přesností skutečnou cenu daného zboží (potravin, drogerie).  </a:t>
            </a:r>
          </a:p>
          <a:p>
            <a:r>
              <a:rPr lang="cs-CZ" b="1" dirty="0"/>
              <a:t>Cena</a:t>
            </a:r>
            <a:r>
              <a:rPr lang="cs-CZ" dirty="0"/>
              <a:t> </a:t>
            </a:r>
            <a:r>
              <a:rPr lang="cs-CZ" b="1" dirty="0"/>
              <a:t>potravin</a:t>
            </a:r>
            <a:r>
              <a:rPr lang="cs-CZ" dirty="0"/>
              <a:t> bývá u většiny prodejců </a:t>
            </a:r>
            <a:r>
              <a:rPr lang="cs-CZ" b="1" dirty="0"/>
              <a:t>podobná</a:t>
            </a:r>
            <a:r>
              <a:rPr lang="cs-CZ" dirty="0"/>
              <a:t>.</a:t>
            </a:r>
          </a:p>
          <a:p>
            <a:r>
              <a:rPr lang="cs-CZ" dirty="0"/>
              <a:t>U zboží z </a:t>
            </a:r>
            <a:r>
              <a:rPr lang="cs-CZ" b="1" dirty="0"/>
              <a:t>drogerie</a:t>
            </a:r>
            <a:r>
              <a:rPr lang="cs-CZ" dirty="0"/>
              <a:t> je cenový rozdíl u každého zboží větší – najdeme zde </a:t>
            </a:r>
            <a:r>
              <a:rPr lang="cs-CZ" b="1" dirty="0"/>
              <a:t>mnoho rozdílných druhů</a:t>
            </a:r>
            <a:r>
              <a:rPr lang="cs-CZ" dirty="0"/>
              <a:t>. Proto je zde uvedena cena nejlevnější – nejdražší.</a:t>
            </a:r>
          </a:p>
          <a:p>
            <a:endParaRPr lang="cs-CZ" dirty="0"/>
          </a:p>
          <a:p>
            <a:r>
              <a:rPr lang="cs-CZ" dirty="0"/>
              <a:t>Ceny si můžeš sám prohlédnout a zkontrolovat zde:</a:t>
            </a:r>
          </a:p>
          <a:p>
            <a:pPr lvl="1"/>
            <a:r>
              <a:rPr lang="cs-CZ" dirty="0">
                <a:hlinkClick r:id="rId2"/>
              </a:rPr>
              <a:t>https://www.rohlik.cz/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online supermarket</a:t>
            </a:r>
          </a:p>
          <a:p>
            <a:pPr lvl="1"/>
            <a:r>
              <a:rPr lang="cs-CZ" dirty="0">
                <a:hlinkClick r:id="rId3"/>
              </a:rPr>
              <a:t>https://www.czso.cz/csu/czso/vyvoj-prumernych-cen-vybranych-potravin</a:t>
            </a:r>
            <a:r>
              <a:rPr lang="cs-CZ" dirty="0"/>
              <a:t> </a:t>
            </a:r>
            <a:r>
              <a:rPr lang="cs-CZ" dirty="0">
                <a:solidFill>
                  <a:srgbClr val="00B0F0"/>
                </a:solidFill>
              </a:rPr>
              <a:t>statistika průměrných cen vybraných potravin</a:t>
            </a:r>
          </a:p>
          <a:p>
            <a:pPr lvl="1"/>
            <a:r>
              <a:rPr lang="cs-CZ" dirty="0">
                <a:hlinkClick r:id="rId4"/>
              </a:rPr>
              <a:t>https://www.tetadrogerie.cz/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drogerie</a:t>
            </a:r>
          </a:p>
          <a:p>
            <a:pPr marL="27432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DB6E026-469A-4810-B58B-19B9529E5CE6}"/>
              </a:ext>
            </a:extLst>
          </p:cNvPr>
          <p:cNvSpPr txBox="1"/>
          <p:nvPr/>
        </p:nvSpPr>
        <p:spPr>
          <a:xfrm>
            <a:off x="6575288" y="719641"/>
            <a:ext cx="5119408" cy="3000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Potraviny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 celý chléb – </a:t>
            </a:r>
            <a:r>
              <a:rPr lang="cs-CZ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1l mléka – </a:t>
            </a:r>
            <a:r>
              <a:rPr lang="cs-CZ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1kg brambor – </a:t>
            </a:r>
            <a:r>
              <a:rPr lang="cs-CZ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1kg soli –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20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1kg vepřového masa (kotleta)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Šunka (100g balení)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30 - 45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Máslo – </a:t>
            </a:r>
            <a:r>
              <a:rPr lang="cs-CZ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Vejce ( </a:t>
            </a:r>
            <a:r>
              <a:rPr lang="cs-CZ" sz="1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oprava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- 10ks) </a:t>
            </a:r>
            <a:r>
              <a:rPr lang="cs-CZ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– 60 Kč</a:t>
            </a:r>
          </a:p>
          <a:p>
            <a:pPr>
              <a:spcAft>
                <a:spcPts val="600"/>
              </a:spcAft>
            </a:pPr>
            <a:endParaRPr lang="cs-CZ" sz="1400" b="1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E37A6C4-9C59-438F-93FF-1C56B63E5412}"/>
              </a:ext>
            </a:extLst>
          </p:cNvPr>
          <p:cNvSpPr txBox="1"/>
          <p:nvPr/>
        </p:nvSpPr>
        <p:spPr>
          <a:xfrm>
            <a:off x="6575288" y="3952865"/>
            <a:ext cx="5119408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Drogerie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Pasta na zuby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200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Balení toaletního papíru (8ks)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60 - 120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Tekuté mýdlo 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– 110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Jar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90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Šampón 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50 - 300 Kč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Deodorant </a:t>
            </a:r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– 130 Kč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Image result for mince a bankovky">
            <a:extLst>
              <a:ext uri="{FF2B5EF4-FFF2-40B4-BE49-F238E27FC236}">
                <a16:creationId xmlns:a16="http://schemas.microsoft.com/office/drawing/2014/main" id="{93C686F5-A5E2-4BE2-9497-730B0860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B50966-37FD-4A57-A5F2-8A1B51D7A56C}"/>
              </a:ext>
            </a:extLst>
          </p:cNvPr>
          <p:cNvSpPr txBox="1"/>
          <p:nvPr/>
        </p:nvSpPr>
        <p:spPr>
          <a:xfrm>
            <a:off x="3752849" y="66532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Dobrovolné video, pokud tě téma peněz zajímá.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5042FB-CB41-454F-B34F-F32C72B3CDDC}"/>
              </a:ext>
            </a:extLst>
          </p:cNvPr>
          <p:cNvSpPr txBox="1"/>
          <p:nvPr/>
        </p:nvSpPr>
        <p:spPr>
          <a:xfrm>
            <a:off x="4486274" y="6422136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https://youtu.be/ukhM4c-WXoM</a:t>
            </a:r>
            <a:r>
              <a:rPr lang="cs-CZ" dirty="0"/>
              <a:t> </a:t>
            </a:r>
          </a:p>
        </p:txBody>
      </p:sp>
      <p:pic>
        <p:nvPicPr>
          <p:cNvPr id="10" name="Online médium 9" title="NEZkreslenￃﾡ vￄﾛda II: 10. Finanￄﾍnￃﾭ gramotnost">
            <a:hlinkClick r:id="" action="ppaction://media"/>
            <a:extLst>
              <a:ext uri="{FF2B5EF4-FFF2-40B4-BE49-F238E27FC236}">
                <a16:creationId xmlns:a16="http://schemas.microsoft.com/office/drawing/2014/main" id="{01A7ABDC-BC00-44DD-B356-4512F2F804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3264" y="552755"/>
            <a:ext cx="10165471" cy="57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685B-F839-4A30-9A68-4D31B0B4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CA099-A448-4914-B32F-58091C9DB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https://cs.wikipedia.org/wiki/Koruna_%C4%8Desk%C3%A1#/media/Soubor:Coin-1-Kc-reverse.jpg</a:t>
            </a:r>
            <a:endParaRPr lang="cs-CZ" dirty="0"/>
          </a:p>
          <a:p>
            <a:r>
              <a:rPr lang="cs-CZ" dirty="0">
                <a:hlinkClick r:id="rId3"/>
              </a:rPr>
              <a:t>https://www.mincelipka.cz/files/static_pages_files/images/koruna.gif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https://cs.wikipedia.org/wiki/Koruna_%C4%8Desk%C3%A1</a:t>
            </a:r>
            <a:endParaRPr lang="cs-CZ" dirty="0"/>
          </a:p>
          <a:p>
            <a:r>
              <a:rPr lang="cs-CZ" dirty="0">
                <a:hlinkClick r:id="rId5"/>
              </a:rPr>
              <a:t>https://hlidacipes.org/wp-content/uploads/2019/07/ceske-bankovky.png</a:t>
            </a:r>
            <a:endParaRPr lang="cs-CZ" dirty="0"/>
          </a:p>
          <a:p>
            <a:r>
              <a:rPr lang="cs-CZ" dirty="0">
                <a:hlinkClick r:id="rId6"/>
              </a:rPr>
              <a:t>https://www.zlate-mince.cz/CRO_1_Kc.htm</a:t>
            </a:r>
            <a:endParaRPr lang="cs-CZ" dirty="0"/>
          </a:p>
          <a:p>
            <a:r>
              <a:rPr lang="cs-CZ" dirty="0">
                <a:hlinkClick r:id="rId7"/>
              </a:rPr>
              <a:t>https://www.rohlik.cz/</a:t>
            </a:r>
            <a:r>
              <a:rPr lang="cs-CZ" dirty="0"/>
              <a:t> 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hlinkClick r:id="rId8"/>
              </a:rPr>
              <a:t>https://www.czso.cz/csu/czso/vyvoj-prumernych-cen-vybranych-potravin</a:t>
            </a:r>
            <a:r>
              <a:rPr lang="cs-CZ" dirty="0"/>
              <a:t> </a:t>
            </a:r>
          </a:p>
          <a:p>
            <a:r>
              <a:rPr lang="cs-CZ" dirty="0">
                <a:hlinkClick r:id="rId9"/>
              </a:rPr>
              <a:t>https://www.tetadrogerie.cz/</a:t>
            </a:r>
            <a:endParaRPr lang="cs-CZ" dirty="0"/>
          </a:p>
          <a:p>
            <a:r>
              <a:rPr lang="cs-CZ" dirty="0">
                <a:hlinkClick r:id="rId10"/>
              </a:rPr>
              <a:t>https://www.banky.cz/Up/clanky/kreditni-karta-2.jpg</a:t>
            </a:r>
            <a:r>
              <a:rPr lang="cs-CZ" dirty="0"/>
              <a:t> </a:t>
            </a:r>
          </a:p>
          <a:p>
            <a:r>
              <a:rPr lang="cs-CZ" dirty="0">
                <a:hlinkClick r:id="rId11"/>
              </a:rPr>
              <a:t>https://www.youtube.com/watch?v=ukhM4c-WXoM&amp;t=17s</a:t>
            </a:r>
            <a:endParaRPr lang="cs-CZ" dirty="0"/>
          </a:p>
          <a:p>
            <a:r>
              <a:rPr lang="cs-CZ" sz="1800" dirty="0">
                <a:hlinkClick r:id="rId12"/>
              </a:rPr>
              <a:t>https://www.youtube.com/watch?v=o_fLzJv6Q9g&amp;feature=youtu.be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ince a bankovky">
            <a:extLst>
              <a:ext uri="{FF2B5EF4-FFF2-40B4-BE49-F238E27FC236}">
                <a16:creationId xmlns:a16="http://schemas.microsoft.com/office/drawing/2014/main" id="{E9A104A5-AAF7-4E9B-BBD4-8A313C94B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B23FCE-5B86-4513-921C-717AD033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Hospodaření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E698E-0088-4DD0-A3B4-FDDC14CE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274968" cy="384962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Teď už bys měl/měla mít přehled:</a:t>
            </a:r>
          </a:p>
          <a:p>
            <a:pPr lvl="1"/>
            <a:r>
              <a:rPr lang="cs-CZ" sz="2400" dirty="0"/>
              <a:t>Co je to hospodaření rodiny</a:t>
            </a:r>
          </a:p>
          <a:p>
            <a:pPr lvl="1"/>
            <a:r>
              <a:rPr lang="cs-CZ" sz="2400" dirty="0"/>
              <a:t>Co jsou příjmy a výdaje </a:t>
            </a:r>
          </a:p>
          <a:p>
            <a:pPr lvl="1"/>
            <a:r>
              <a:rPr lang="cs-CZ" sz="2400" dirty="0"/>
              <a:t>Co je to rodinný rozpočet</a:t>
            </a:r>
          </a:p>
          <a:p>
            <a:pPr lvl="1"/>
            <a:r>
              <a:rPr lang="cs-CZ" sz="2400" dirty="0"/>
              <a:t>Kolik co stojí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Než se pustíme do další látky, zůstaneme ještě u peněz.  V minulé prezentaci bylo video, na které ses měl/měla podívat. Pokud si tak ještě neudělal/neudělala, podívej se přes odkaz: </a:t>
            </a:r>
          </a:p>
          <a:p>
            <a:pPr marL="274320" lvl="1" indent="0">
              <a:buNone/>
            </a:pPr>
            <a:r>
              <a:rPr lang="cs-CZ" sz="1600" dirty="0">
                <a:hlinkClick r:id="rId3"/>
              </a:rPr>
              <a:t>https://www.youtube.com/watch?v=o_fLzJv6Q9g&amp;feature=youtu.be</a:t>
            </a:r>
            <a:endParaRPr lang="cs-CZ" sz="1600" dirty="0"/>
          </a:p>
          <a:p>
            <a:pPr marL="274320" lvl="1" indent="0">
              <a:buNone/>
            </a:pPr>
            <a:endParaRPr lang="cs-CZ" sz="1600" dirty="0"/>
          </a:p>
          <a:p>
            <a:pPr marL="274320" lvl="1" indent="0">
              <a:buNone/>
            </a:pPr>
            <a:r>
              <a:rPr lang="cs-CZ" sz="1600" dirty="0"/>
              <a:t>Nebo na dalším snímku.</a:t>
            </a:r>
          </a:p>
          <a:p>
            <a:pPr marL="27432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édium 3" title="NEZkreslenￃﾡ vￄﾛda III: Dￄﾛjiny penￄﾛz">
            <a:hlinkClick r:id="" action="ppaction://media"/>
            <a:extLst>
              <a:ext uri="{FF2B5EF4-FFF2-40B4-BE49-F238E27FC236}">
                <a16:creationId xmlns:a16="http://schemas.microsoft.com/office/drawing/2014/main" id="{89068F6C-BABE-4E36-8419-40ED6D1162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7668" y="803063"/>
            <a:ext cx="9336664" cy="52518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88A0E5-AF75-4852-BC89-FD79C9D6E2AF}"/>
              </a:ext>
            </a:extLst>
          </p:cNvPr>
          <p:cNvSpPr txBox="1"/>
          <p:nvPr/>
        </p:nvSpPr>
        <p:spPr>
          <a:xfrm>
            <a:off x="3899868" y="42148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VIDEO – DĚJINY PENĚZ</a:t>
            </a:r>
          </a:p>
        </p:txBody>
      </p:sp>
    </p:spTree>
    <p:extLst>
      <p:ext uri="{BB962C8B-B14F-4D97-AF65-F5344CB8AC3E}">
        <p14:creationId xmlns:p14="http://schemas.microsoft.com/office/powerpoint/2010/main" val="36208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mince a bankovky">
            <a:extLst>
              <a:ext uri="{FF2B5EF4-FFF2-40B4-BE49-F238E27FC236}">
                <a16:creationId xmlns:a16="http://schemas.microsoft.com/office/drawing/2014/main" id="{21675202-5A54-4410-982A-F5FAC626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FDB5CE-7C65-42C6-B12E-A89ED4F6A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 dirty="0"/>
              <a:t>PENÍZE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B081F8-A7DB-4121-9CE7-8F149770A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270" y="6255328"/>
            <a:ext cx="8655200" cy="457201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solidFill>
                  <a:schemeClr val="tx1"/>
                </a:solidFill>
              </a:rPr>
              <a:t>Dějiny peněz; Mince a </a:t>
            </a:r>
            <a:r>
              <a:rPr lang="cs-CZ" sz="2400" dirty="0" err="1">
                <a:solidFill>
                  <a:schemeClr val="tx1"/>
                </a:solidFill>
              </a:rPr>
              <a:t>bankovy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8047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7A44C-EDB4-44D1-86F6-74BD400B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DĚJINY PENĚZ</a:t>
            </a:r>
            <a:br>
              <a:rPr lang="cs-CZ" dirty="0"/>
            </a:br>
            <a:r>
              <a:rPr lang="cs-CZ" sz="2000" dirty="0"/>
              <a:t>Přiřaď na základě videa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DD6DA-496A-490D-8822-F40F02BC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279006"/>
          </a:xfrm>
        </p:spPr>
        <p:txBody>
          <a:bodyPr/>
          <a:lstStyle/>
          <a:p>
            <a:r>
              <a:rPr lang="cs-CZ" dirty="0"/>
              <a:t>Než peníze vznikly, obchodovalo se zboží za zboží, tedy například koza za dvě slepice. Tomuto obchodu říkáme: _______________________ obchod</a:t>
            </a:r>
          </a:p>
          <a:p>
            <a:r>
              <a:rPr lang="cs-CZ" dirty="0"/>
              <a:t>Postupně si lidé výměnu zjednodušili používáním peněz z drahých kovů. </a:t>
            </a:r>
          </a:p>
          <a:p>
            <a:r>
              <a:rPr lang="cs-CZ" dirty="0"/>
              <a:t>Vznikly tak první </a:t>
            </a:r>
            <a:r>
              <a:rPr lang="cs-CZ" b="1" dirty="0"/>
              <a:t>mince</a:t>
            </a:r>
            <a:r>
              <a:rPr lang="cs-CZ" dirty="0"/>
              <a:t>. Bylo to v malé Asii cca v __________ století před naším letopočtem.</a:t>
            </a:r>
          </a:p>
          <a:p>
            <a:r>
              <a:rPr lang="cs-CZ" dirty="0"/>
              <a:t>U nás nechal první mince razit v 10. století našeho letopočtu ___________________.</a:t>
            </a:r>
          </a:p>
          <a:p>
            <a:r>
              <a:rPr lang="cs-CZ" dirty="0"/>
              <a:t>Bankovky, tedy papírové peníze vznikly později, až v _____ století našeho letopočtu.</a:t>
            </a:r>
          </a:p>
          <a:p>
            <a:r>
              <a:rPr lang="cs-CZ" dirty="0"/>
              <a:t>V roce 1951 byla v USA vydána první platební karta, která nám dovoluje platit tzv. elektronickými penězi. </a:t>
            </a:r>
          </a:p>
          <a:p>
            <a:r>
              <a:rPr lang="cs-CZ" dirty="0"/>
              <a:t>Její hlavní ochranný prvek, kterým je čtyřmístný kód a neměl by ho znát </a:t>
            </a:r>
            <a:r>
              <a:rPr lang="cs-CZ" b="1" dirty="0"/>
              <a:t>NIKDO jiný</a:t>
            </a:r>
            <a:r>
              <a:rPr lang="cs-CZ" dirty="0"/>
              <a:t>, </a:t>
            </a:r>
            <a:r>
              <a:rPr lang="cs-CZ" b="1" dirty="0"/>
              <a:t>než majitel karty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se nazývá __ __ __.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24163B-4086-4900-A9BF-D8BB736A078B}"/>
              </a:ext>
            </a:extLst>
          </p:cNvPr>
          <p:cNvSpPr txBox="1"/>
          <p:nvPr/>
        </p:nvSpPr>
        <p:spPr>
          <a:xfrm>
            <a:off x="2497556" y="5931135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Směnný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2B509F-8EE8-4C80-B4A3-E0923837C3D4}"/>
              </a:ext>
            </a:extLst>
          </p:cNvPr>
          <p:cNvSpPr txBox="1"/>
          <p:nvPr/>
        </p:nvSpPr>
        <p:spPr>
          <a:xfrm>
            <a:off x="9136981" y="5915093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7.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6AA441-843B-462E-A662-EF50BDFFFCA3}"/>
              </a:ext>
            </a:extLst>
          </p:cNvPr>
          <p:cNvSpPr txBox="1"/>
          <p:nvPr/>
        </p:nvSpPr>
        <p:spPr>
          <a:xfrm>
            <a:off x="6836445" y="5930846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Boleslav 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836F85-5C7B-4BD0-94BC-9233D44431AB}"/>
              </a:ext>
            </a:extLst>
          </p:cNvPr>
          <p:cNvSpPr txBox="1"/>
          <p:nvPr/>
        </p:nvSpPr>
        <p:spPr>
          <a:xfrm>
            <a:off x="8337885" y="5925336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9.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9B287D6-5E2D-44BF-8A46-B0CAF00C315D}"/>
              </a:ext>
            </a:extLst>
          </p:cNvPr>
          <p:cNvSpPr txBox="1"/>
          <p:nvPr/>
        </p:nvSpPr>
        <p:spPr>
          <a:xfrm>
            <a:off x="1457827" y="5928615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   I   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F4AE36-2339-4BCC-A163-127FD1D65DF6}"/>
              </a:ext>
            </a:extLst>
          </p:cNvPr>
          <p:cNvSpPr txBox="1"/>
          <p:nvPr/>
        </p:nvSpPr>
        <p:spPr>
          <a:xfrm>
            <a:off x="5697956" y="5925336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   U   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8D64B7-58F7-4DCD-8D50-E894E9EEEC03}"/>
              </a:ext>
            </a:extLst>
          </p:cNvPr>
          <p:cNvSpPr txBox="1"/>
          <p:nvPr/>
        </p:nvSpPr>
        <p:spPr>
          <a:xfrm>
            <a:off x="3471613" y="5946888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Karel IV.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61D4C4-E75A-4EFF-BEBB-81F72FCB6157}"/>
              </a:ext>
            </a:extLst>
          </p:cNvPr>
          <p:cNvSpPr txBox="1"/>
          <p:nvPr/>
        </p:nvSpPr>
        <p:spPr>
          <a:xfrm>
            <a:off x="4655219" y="5928624"/>
            <a:ext cx="11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Zvířecí</a:t>
            </a:r>
          </a:p>
        </p:txBody>
      </p:sp>
      <p:pic>
        <p:nvPicPr>
          <p:cNvPr id="12" name="Picture 2" descr="Image result for mince a bankovky">
            <a:extLst>
              <a:ext uri="{FF2B5EF4-FFF2-40B4-BE49-F238E27FC236}">
                <a16:creationId xmlns:a16="http://schemas.microsoft.com/office/drawing/2014/main" id="{502BCCE1-FBFD-4059-A99E-76CB4CD7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1823 -0.52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24817 -0.4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02617 -0.3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19076 -0.3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05938 -0.15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1279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08BAC-96E5-4D84-897E-568B9988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82" y="642593"/>
            <a:ext cx="6736084" cy="1744183"/>
          </a:xfrm>
        </p:spPr>
        <p:txBody>
          <a:bodyPr>
            <a:normAutofit/>
          </a:bodyPr>
          <a:lstStyle/>
          <a:p>
            <a:r>
              <a:rPr lang="cs-CZ" dirty="0"/>
              <a:t>DĚJINY PENĚZ U NÁS</a:t>
            </a:r>
          </a:p>
        </p:txBody>
      </p:sp>
      <p:pic>
        <p:nvPicPr>
          <p:cNvPr id="2052" name="Picture 4" descr="Jednokorunová mince">
            <a:extLst>
              <a:ext uri="{FF2B5EF4-FFF2-40B4-BE49-F238E27FC236}">
                <a16:creationId xmlns:a16="http://schemas.microsoft.com/office/drawing/2014/main" id="{351BCAFB-A319-40E0-8337-337B43AA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4" y="3435520"/>
            <a:ext cx="2876313" cy="27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410F6-77FB-47A0-AF4C-4C638252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965" y="2386776"/>
            <a:ext cx="6608101" cy="3648456"/>
          </a:xfrm>
        </p:spPr>
        <p:txBody>
          <a:bodyPr>
            <a:normAutofit/>
          </a:bodyPr>
          <a:lstStyle/>
          <a:p>
            <a:r>
              <a:rPr lang="cs-CZ" dirty="0"/>
              <a:t>V 10. století nechal zmíněný Boleslav I. razit mince zvané </a:t>
            </a:r>
            <a:r>
              <a:rPr lang="cs-CZ" b="1" dirty="0"/>
              <a:t>denáry</a:t>
            </a:r>
            <a:r>
              <a:rPr lang="cs-CZ" dirty="0"/>
              <a:t>. </a:t>
            </a:r>
          </a:p>
          <a:p>
            <a:r>
              <a:rPr lang="cs-CZ" dirty="0"/>
              <a:t>V průběhu let se mince měnily a objevovaly se např. brakteáty, groše, tolary a dukáty.</a:t>
            </a:r>
          </a:p>
          <a:p>
            <a:endParaRPr lang="cs-CZ" dirty="0"/>
          </a:p>
          <a:p>
            <a:r>
              <a:rPr lang="cs-CZ" dirty="0"/>
              <a:t>První </a:t>
            </a:r>
            <a:r>
              <a:rPr lang="cs-CZ" b="1" dirty="0"/>
              <a:t>koruny</a:t>
            </a:r>
            <a:r>
              <a:rPr lang="cs-CZ" dirty="0"/>
              <a:t> se na našem území začaly objevovat v roce 1892. </a:t>
            </a:r>
          </a:p>
          <a:p>
            <a:pPr lvl="1"/>
            <a:r>
              <a:rPr lang="cs-CZ" dirty="0"/>
              <a:t>Obr. 1.: Rakousko-uherská koruna s </a:t>
            </a:r>
            <a:r>
              <a:rPr lang="cs-CZ" dirty="0" err="1"/>
              <a:t>portétem</a:t>
            </a:r>
            <a:r>
              <a:rPr lang="cs-CZ" dirty="0"/>
              <a:t> císaře Františka Josefa I.</a:t>
            </a:r>
          </a:p>
          <a:p>
            <a:pPr lvl="1"/>
            <a:endParaRPr lang="cs-CZ" dirty="0"/>
          </a:p>
          <a:p>
            <a:r>
              <a:rPr lang="cs-CZ" dirty="0"/>
              <a:t>Současná koruna se používá od roku 1993.</a:t>
            </a:r>
          </a:p>
          <a:p>
            <a:pPr lvl="1"/>
            <a:r>
              <a:rPr lang="cs-CZ" dirty="0"/>
              <a:t>Obr. 2. Koruna česká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371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4F2415-311B-41D4-BEF2-6D067DE9B527}"/>
              </a:ext>
            </a:extLst>
          </p:cNvPr>
          <p:cNvSpPr txBox="1"/>
          <p:nvPr/>
        </p:nvSpPr>
        <p:spPr>
          <a:xfrm>
            <a:off x="3223641" y="2893424"/>
            <a:ext cx="8015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Obr. 1.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C73BB4-D45B-4EB3-B4B6-277BE796E431}"/>
              </a:ext>
            </a:extLst>
          </p:cNvPr>
          <p:cNvSpPr txBox="1"/>
          <p:nvPr/>
        </p:nvSpPr>
        <p:spPr>
          <a:xfrm>
            <a:off x="3139289" y="5786848"/>
            <a:ext cx="8015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Obr. 2.</a:t>
            </a:r>
          </a:p>
        </p:txBody>
      </p:sp>
      <p:pic>
        <p:nvPicPr>
          <p:cNvPr id="2054" name="Picture 6" descr="Image result for rakousko uherská koruna">
            <a:extLst>
              <a:ext uri="{FF2B5EF4-FFF2-40B4-BE49-F238E27FC236}">
                <a16:creationId xmlns:a16="http://schemas.microsoft.com/office/drawing/2014/main" id="{ADFB0C77-88A3-400E-893C-4B07DA6D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3" y="470494"/>
            <a:ext cx="2798353" cy="28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BFBBE2E-1F9E-4A1F-80DC-AFE542763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12C1FD2-BCF6-4E4B-88E2-32BB52C7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CE109AD-B701-4957-9648-E9D9FC64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0F643E8-8A04-4F5E-9682-75DB08A05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778470-AE14-43E4-AFBF-22FD75275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7184196-EC73-466B-AD6B-1F270902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EA68F5-0423-4139-978F-ED620D0B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91" y="4585471"/>
            <a:ext cx="11439414" cy="14536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b="0" cap="all" spc="-100" dirty="0">
                <a:solidFill>
                  <a:schemeClr val="tx1"/>
                </a:solidFill>
              </a:rPr>
              <a:t>Koruna </a:t>
            </a:r>
            <a:r>
              <a:rPr lang="en-US" b="0" cap="all" spc="-100" dirty="0" err="1">
                <a:solidFill>
                  <a:schemeClr val="tx1"/>
                </a:solidFill>
              </a:rPr>
              <a:t>česká</a:t>
            </a:r>
            <a:br>
              <a:rPr lang="cs-CZ" b="0" cap="all" spc="-100" dirty="0">
                <a:solidFill>
                  <a:schemeClr val="tx1"/>
                </a:solidFill>
              </a:rPr>
            </a:br>
            <a:r>
              <a:rPr lang="cs-CZ" sz="2400" b="0" cap="all" spc="-100" dirty="0">
                <a:solidFill>
                  <a:schemeClr val="tx1"/>
                </a:solidFill>
              </a:rPr>
              <a:t>aktuální podoba</a:t>
            </a:r>
            <a:endParaRPr lang="en-US" b="0" cap="all" spc="-100" dirty="0">
              <a:solidFill>
                <a:schemeClr val="tx1"/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07898A0-C090-4D74-97C1-FF77D00A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55" y="3146744"/>
            <a:ext cx="2339970" cy="11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6375FBC-91C4-4ED6-8EA7-172444EFE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336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1 CZK">
            <a:extLst>
              <a:ext uri="{FF2B5EF4-FFF2-40B4-BE49-F238E27FC236}">
                <a16:creationId xmlns:a16="http://schemas.microsoft.com/office/drawing/2014/main" id="{9820532F-65F1-46B2-B1BE-81301D1C30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43" y="476639"/>
            <a:ext cx="2130876" cy="10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4C7B537-21BE-493A-8E43-BC163FF9A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8619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F78302-C870-47FA-BB57-14ED6C87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414" y="1623164"/>
            <a:ext cx="2518547" cy="12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1B0D243-E302-47C8-A91E-92C8F7FF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0315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2 CZK">
            <a:extLst>
              <a:ext uri="{FF2B5EF4-FFF2-40B4-BE49-F238E27FC236}">
                <a16:creationId xmlns:a16="http://schemas.microsoft.com/office/drawing/2014/main" id="{E524F31C-BC4B-45E0-AA70-088B43C7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0" y="1794904"/>
            <a:ext cx="2315460" cy="11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D32F8594-E29F-4981-90F2-5173B247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93" y="1584453"/>
            <a:ext cx="27336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4E38AF6-C119-4193-BFB4-9A57B150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00" y="1533922"/>
            <a:ext cx="2920214" cy="14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94ED5A-D171-415C-9FF6-FA7203DD9762}"/>
              </a:ext>
            </a:extLst>
          </p:cNvPr>
          <p:cNvSpPr txBox="1"/>
          <p:nvPr/>
        </p:nvSpPr>
        <p:spPr>
          <a:xfrm>
            <a:off x="3549048" y="827167"/>
            <a:ext cx="827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Všechny mince mají na zadní straně českého lva, na přední straně hodnotu a: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81A0F0F-9668-43EF-9C3B-70062D2E2E6E}"/>
              </a:ext>
            </a:extLst>
          </p:cNvPr>
          <p:cNvSpPr txBox="1"/>
          <p:nvPr/>
        </p:nvSpPr>
        <p:spPr>
          <a:xfrm>
            <a:off x="4618595" y="2876539"/>
            <a:ext cx="15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Petrov v Brně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CA1F135-D007-4DC9-83BB-2AF3A7D8CAEF}"/>
              </a:ext>
            </a:extLst>
          </p:cNvPr>
          <p:cNvSpPr txBox="1"/>
          <p:nvPr/>
        </p:nvSpPr>
        <p:spPr>
          <a:xfrm>
            <a:off x="7688327" y="2866994"/>
            <a:ext cx="107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Sv. Václav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DB32756-D2B3-416E-BB8B-187CBA0D5D15}"/>
              </a:ext>
            </a:extLst>
          </p:cNvPr>
          <p:cNvSpPr/>
          <p:nvPr/>
        </p:nvSpPr>
        <p:spPr>
          <a:xfrm>
            <a:off x="10623459" y="3005215"/>
            <a:ext cx="1730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Seskupení budov charakteristických pro Prahu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56149F-74C0-4DAE-9DF9-507A224A25F2}"/>
              </a:ext>
            </a:extLst>
          </p:cNvPr>
          <p:cNvSpPr/>
          <p:nvPr/>
        </p:nvSpPr>
        <p:spPr>
          <a:xfrm>
            <a:off x="166116" y="6343653"/>
            <a:ext cx="605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Více informací zde: </a:t>
            </a:r>
            <a:r>
              <a:rPr lang="cs-CZ" dirty="0">
                <a:hlinkClick r:id="rId8"/>
              </a:rPr>
              <a:t>https://www.zlate-mince.cz/CRO_1_Kc.htm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4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755B45-957A-4742-A9E3-0CE010E5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6138D8-324C-4D6A-BBEC-8F609F339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847" y="317271"/>
            <a:ext cx="3612884" cy="198118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868F16-B2BC-46C1-B46D-A5CB3A62B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847" y="2457622"/>
            <a:ext cx="3612884" cy="198118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44" name="Picture 4" descr="20h CZK">
            <a:extLst>
              <a:ext uri="{FF2B5EF4-FFF2-40B4-BE49-F238E27FC236}">
                <a16:creationId xmlns:a16="http://schemas.microsoft.com/office/drawing/2014/main" id="{7EF0214F-EC51-4C5F-A9F4-1702832C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40" y="2641156"/>
            <a:ext cx="3258630" cy="16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A0B9327-25BA-4F08-AA14-9FE25BD4C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847" y="4639075"/>
            <a:ext cx="3612884" cy="1981181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42" name="Picture 2" descr="10h CZK">
            <a:extLst>
              <a:ext uri="{FF2B5EF4-FFF2-40B4-BE49-F238E27FC236}">
                <a16:creationId xmlns:a16="http://schemas.microsoft.com/office/drawing/2014/main" id="{4A9DB143-1E09-4844-A69C-7D41C4E8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40" y="506385"/>
            <a:ext cx="3258630" cy="16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4FE01E5-387C-4105-BA22-BB0F83D2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3736" y="237744"/>
            <a:ext cx="761356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1EB720-A2E8-4C62-BDBB-5627006D7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9522" y="374904"/>
            <a:ext cx="731062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2C3FB9-8817-487A-82A0-B991514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055" y="892120"/>
            <a:ext cx="6359070" cy="1645920"/>
          </a:xfrm>
        </p:spPr>
        <p:txBody>
          <a:bodyPr>
            <a:normAutofit/>
          </a:bodyPr>
          <a:lstStyle/>
          <a:p>
            <a:r>
              <a:rPr lang="cs-CZ" dirty="0"/>
              <a:t>MINCE stažené z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8D2BC-EF73-4E92-8143-1A43EFD8A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055" y="2679192"/>
            <a:ext cx="6359070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Dříve se používaly i </a:t>
            </a:r>
            <a:r>
              <a:rPr lang="cs-CZ" sz="2800" b="1" dirty="0"/>
              <a:t>haléře</a:t>
            </a:r>
            <a:r>
              <a:rPr lang="cs-CZ" sz="2800" dirty="0"/>
              <a:t>. </a:t>
            </a:r>
          </a:p>
          <a:p>
            <a:pPr marL="0" indent="0">
              <a:buNone/>
            </a:pPr>
            <a:r>
              <a:rPr lang="cs-CZ" sz="2800" dirty="0"/>
              <a:t>100 haléřů = 1 koruna</a:t>
            </a:r>
          </a:p>
          <a:p>
            <a:r>
              <a:rPr lang="cs-CZ" sz="2800" dirty="0"/>
              <a:t>10 haléřů </a:t>
            </a:r>
            <a:r>
              <a:rPr lang="cs-CZ" sz="1800" dirty="0"/>
              <a:t>(konec platnosti v roce 2003)</a:t>
            </a:r>
            <a:endParaRPr lang="cs-CZ" sz="2800" dirty="0"/>
          </a:p>
          <a:p>
            <a:r>
              <a:rPr lang="cs-CZ" sz="2800" dirty="0"/>
              <a:t>20 haléřů </a:t>
            </a:r>
            <a:r>
              <a:rPr lang="cs-CZ" sz="1800" dirty="0"/>
              <a:t>(konec platnosti v roce 2003)</a:t>
            </a:r>
            <a:endParaRPr lang="cs-CZ" sz="2800" dirty="0"/>
          </a:p>
          <a:p>
            <a:r>
              <a:rPr lang="cs-CZ" sz="2800" dirty="0"/>
              <a:t>50 haléřů </a:t>
            </a:r>
            <a:r>
              <a:rPr lang="cs-CZ" sz="1800" dirty="0"/>
              <a:t>(konec platnosti v roce 2008)</a:t>
            </a:r>
          </a:p>
          <a:p>
            <a:endParaRPr lang="cs-CZ" dirty="0"/>
          </a:p>
        </p:txBody>
      </p:sp>
      <p:pic>
        <p:nvPicPr>
          <p:cNvPr id="10246" name="Picture 6" descr="50h CZK">
            <a:extLst>
              <a:ext uri="{FF2B5EF4-FFF2-40B4-BE49-F238E27FC236}">
                <a16:creationId xmlns:a16="http://schemas.microsoft.com/office/drawing/2014/main" id="{B7EE5E36-54E0-45EE-B472-4437FF5A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40" y="4812371"/>
            <a:ext cx="3258630" cy="16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Širokoúhlá obrazovka</PresentationFormat>
  <Paragraphs>148</Paragraphs>
  <Slides>21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Garamond</vt:lpstr>
      <vt:lpstr>Gill Sans MT</vt:lpstr>
      <vt:lpstr>SavonVTI</vt:lpstr>
      <vt:lpstr>Začni stiskem F5, nebo spusť prezentaci klasicky.</vt:lpstr>
      <vt:lpstr>Kolik co stojí, aneb hra  „Za kolik“ Výsledky tipovačky z minule.</vt:lpstr>
      <vt:lpstr>Hospodaření rodiny</vt:lpstr>
      <vt:lpstr>Prezentace aplikace PowerPoint</vt:lpstr>
      <vt:lpstr>PENÍZE</vt:lpstr>
      <vt:lpstr>DĚJINY PENĚZ Přiřaď na základě videa</vt:lpstr>
      <vt:lpstr>DĚJINY PENĚZ U NÁS</vt:lpstr>
      <vt:lpstr>Koruna česká aktuální podoba</vt:lpstr>
      <vt:lpstr>MINCE stažené z oběhu</vt:lpstr>
      <vt:lpstr>BANKOVKY</vt:lpstr>
      <vt:lpstr>Bankovky -100 Kč</vt:lpstr>
      <vt:lpstr>Bankovky -200 Kč</vt:lpstr>
      <vt:lpstr>Bankovky - 500 Kč</vt:lpstr>
      <vt:lpstr>Bankovky - 1000 Kč</vt:lpstr>
      <vt:lpstr>Bankovky - 2000 Kč</vt:lpstr>
      <vt:lpstr>Bankovky - 5000 Kč</vt:lpstr>
      <vt:lpstr>Bankovky  stažené z oběhu</vt:lpstr>
      <vt:lpstr>HOTOVOSTNÍ   x   BEZHOTOVOSTNÍ    PENÍZE</vt:lpstr>
      <vt:lpstr>PENÍZE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Začni stiskem F5, nebo spusť prezentaci klasicky.</dc:title>
  <dc:creator>Erik Berger</dc:creator>
  <cp:lastModifiedBy>Erik Berger</cp:lastModifiedBy>
  <cp:revision>2</cp:revision>
  <dcterms:created xsi:type="dcterms:W3CDTF">2020-03-26T20:52:50Z</dcterms:created>
  <dcterms:modified xsi:type="dcterms:W3CDTF">2020-03-26T20:53:19Z</dcterms:modified>
</cp:coreProperties>
</file>