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303" r:id="rId2"/>
    <p:sldId id="287" r:id="rId3"/>
    <p:sldId id="288" r:id="rId4"/>
    <p:sldId id="291" r:id="rId5"/>
    <p:sldId id="292" r:id="rId6"/>
    <p:sldId id="296" r:id="rId7"/>
    <p:sldId id="295" r:id="rId8"/>
    <p:sldId id="297" r:id="rId9"/>
    <p:sldId id="301" r:id="rId10"/>
    <p:sldId id="300" r:id="rId11"/>
    <p:sldId id="298" r:id="rId12"/>
    <p:sldId id="299" r:id="rId13"/>
    <p:sldId id="302" r:id="rId14"/>
    <p:sldId id="289"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5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376A11-E4C6-4026-84B7-44734188B98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0761583-7158-4605-872C-47C401DD0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778595B-B083-4194-97CF-B56F8BF75318}"/>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5" name="Zástupný symbol pro zápatí 4">
            <a:extLst>
              <a:ext uri="{FF2B5EF4-FFF2-40B4-BE49-F238E27FC236}">
                <a16:creationId xmlns:a16="http://schemas.microsoft.com/office/drawing/2014/main" id="{70565D37-58FB-418C-AD91-CB28E8DDAF5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AA09616-0217-425C-BF7B-6E1179DCB021}"/>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147645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43B6DA-23F3-4B1F-B6ED-51B0C3362D9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C8F29CA-4C74-4162-8AAF-7E6AC6A4A67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2967E46-6EBC-44F3-AF89-9BC7746F967D}"/>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5" name="Zástupný symbol pro zápatí 4">
            <a:extLst>
              <a:ext uri="{FF2B5EF4-FFF2-40B4-BE49-F238E27FC236}">
                <a16:creationId xmlns:a16="http://schemas.microsoft.com/office/drawing/2014/main" id="{5F578C70-D941-44FA-AC2D-25840C1DEB9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8C2D9D8-5CAE-440D-86B0-5885B733F98A}"/>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16567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7CC3057-237A-4BD5-8D41-1B46B127B35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2F3F47C-4DE2-4DBE-AEEE-CFD3E0A9405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61B115B-DAD1-4A0D-9360-D18BFF4DBE72}"/>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5" name="Zástupný symbol pro zápatí 4">
            <a:extLst>
              <a:ext uri="{FF2B5EF4-FFF2-40B4-BE49-F238E27FC236}">
                <a16:creationId xmlns:a16="http://schemas.microsoft.com/office/drawing/2014/main" id="{92B889A2-343F-4D45-B2B4-25AC029872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9652231-0925-40CA-B6C5-7ED2C02D543C}"/>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79916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023BD3-C419-4498-9366-5661D3BC724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CCB8EC7-66C7-4D67-8B1E-E70C78166A9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A35B25C-EF87-4C6C-8861-1B1261D91ADC}"/>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5" name="Zástupný symbol pro zápatí 4">
            <a:extLst>
              <a:ext uri="{FF2B5EF4-FFF2-40B4-BE49-F238E27FC236}">
                <a16:creationId xmlns:a16="http://schemas.microsoft.com/office/drawing/2014/main" id="{61E662A8-567A-443A-BDE4-08C030AF1C4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4723407-3894-4EAA-8B88-4754C2E71155}"/>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9340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824F7-25E9-43DE-BA6D-A323A1AEC08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331AADE-E0E3-46D0-8B55-96FE0D895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67121D1-F012-4B1D-8803-7B92005052D4}"/>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5" name="Zástupný symbol pro zápatí 4">
            <a:extLst>
              <a:ext uri="{FF2B5EF4-FFF2-40B4-BE49-F238E27FC236}">
                <a16:creationId xmlns:a16="http://schemas.microsoft.com/office/drawing/2014/main" id="{C9E6FA7A-22CF-4013-8D9E-2940952E221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7E90BA9-D036-451F-9911-97DFAC4DFDF2}"/>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41241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5CCC9B-DAF0-43EA-98CA-B23B073AF29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13F50C4-E1DF-4D02-B236-14F8EB8ADA5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2043E9C-D3F8-475B-9561-137B8591AC9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E66693C-0306-4D79-B239-4B7F5E598802}"/>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6" name="Zástupný symbol pro zápatí 5">
            <a:extLst>
              <a:ext uri="{FF2B5EF4-FFF2-40B4-BE49-F238E27FC236}">
                <a16:creationId xmlns:a16="http://schemas.microsoft.com/office/drawing/2014/main" id="{29505CEB-3FC7-488E-BEC4-64C4C8A4257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A6B1894-5B66-4CF6-8DB2-1D584B9A767F}"/>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315455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BEED64-835B-44D8-A2DF-7EFCD941F69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490B143-5305-4251-B511-EAE5D271C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CD3FD98-4359-421B-820B-A22F3FE9A41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30853D5-737C-4392-A4ED-CDC867F6F3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F357B89-A941-4E65-846B-0272C695862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E7DC7EC-A4F1-4D76-B502-B36B7C89E346}"/>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8" name="Zástupný symbol pro zápatí 7">
            <a:extLst>
              <a:ext uri="{FF2B5EF4-FFF2-40B4-BE49-F238E27FC236}">
                <a16:creationId xmlns:a16="http://schemas.microsoft.com/office/drawing/2014/main" id="{04D05CA1-6108-4184-9C21-29F09BA3892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3879655-7565-43DD-AEA3-BA3AF936C37D}"/>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162645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741268-476D-4AD0-8C8F-78F6F005BBF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7343007-4391-4A53-8378-FDFB5B2E57AA}"/>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4" name="Zástupný symbol pro zápatí 3">
            <a:extLst>
              <a:ext uri="{FF2B5EF4-FFF2-40B4-BE49-F238E27FC236}">
                <a16:creationId xmlns:a16="http://schemas.microsoft.com/office/drawing/2014/main" id="{9BC63FAF-05A6-4340-B833-809E6C6AEBC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082DF07-52A4-4246-93D0-0E0189FE10E3}"/>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372444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B3A1DCC-9195-40D3-8784-C18F08AF9BF3}"/>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3" name="Zástupný symbol pro zápatí 2">
            <a:extLst>
              <a:ext uri="{FF2B5EF4-FFF2-40B4-BE49-F238E27FC236}">
                <a16:creationId xmlns:a16="http://schemas.microsoft.com/office/drawing/2014/main" id="{B4850307-D4A7-488B-8432-0AA2D852981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65E6A5B-392C-442B-96D7-21FA41414378}"/>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38664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08F70A-8134-4A76-96AF-BF0BC78BE76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2A525EF-CE8A-4237-A444-D0CE79EE6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87DD43B-A000-4034-B215-D148E8F56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5B66D07-9667-40EF-A779-60B4E9564273}"/>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6" name="Zástupný symbol pro zápatí 5">
            <a:extLst>
              <a:ext uri="{FF2B5EF4-FFF2-40B4-BE49-F238E27FC236}">
                <a16:creationId xmlns:a16="http://schemas.microsoft.com/office/drawing/2014/main" id="{98421F38-7110-4D17-8F07-E56CF78F0D1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B73F459-B95D-486A-A075-0AE146FB9E39}"/>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115429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978009-5BEF-4446-8F4E-C90D13F8A4E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4FFA3A2-5705-4C3A-B5A4-D023DC014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8ABEEF6-6623-4018-A24D-46559677A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F1FB1DE-E2AF-4736-BBC2-5E7941C429CD}"/>
              </a:ext>
            </a:extLst>
          </p:cNvPr>
          <p:cNvSpPr>
            <a:spLocks noGrp="1"/>
          </p:cNvSpPr>
          <p:nvPr>
            <p:ph type="dt" sz="half" idx="10"/>
          </p:nvPr>
        </p:nvSpPr>
        <p:spPr/>
        <p:txBody>
          <a:bodyPr/>
          <a:lstStyle/>
          <a:p>
            <a:fld id="{9B704BA4-A05A-4829-9F51-9DCB68F8A4AC}" type="datetimeFigureOut">
              <a:rPr lang="cs-CZ" smtClean="0"/>
              <a:t>27.03.2020</a:t>
            </a:fld>
            <a:endParaRPr lang="cs-CZ"/>
          </a:p>
        </p:txBody>
      </p:sp>
      <p:sp>
        <p:nvSpPr>
          <p:cNvPr id="6" name="Zástupný symbol pro zápatí 5">
            <a:extLst>
              <a:ext uri="{FF2B5EF4-FFF2-40B4-BE49-F238E27FC236}">
                <a16:creationId xmlns:a16="http://schemas.microsoft.com/office/drawing/2014/main" id="{16AF1593-4D3E-409E-A309-1E337AE0F10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55D7FA0-DC46-4AF4-92BE-16D384A97151}"/>
              </a:ext>
            </a:extLst>
          </p:cNvPr>
          <p:cNvSpPr>
            <a:spLocks noGrp="1"/>
          </p:cNvSpPr>
          <p:nvPr>
            <p:ph type="sldNum" sz="quarter" idx="12"/>
          </p:nvPr>
        </p:nvSpPr>
        <p:spPr/>
        <p:txBody>
          <a:bodyPr/>
          <a:lstStyle/>
          <a:p>
            <a:fld id="{18F28A1C-0736-4D38-8DD3-7D5FD9145428}" type="slidenum">
              <a:rPr lang="cs-CZ" smtClean="0"/>
              <a:t>‹#›</a:t>
            </a:fld>
            <a:endParaRPr lang="cs-CZ"/>
          </a:p>
        </p:txBody>
      </p:sp>
    </p:spTree>
    <p:extLst>
      <p:ext uri="{BB962C8B-B14F-4D97-AF65-F5344CB8AC3E}">
        <p14:creationId xmlns:p14="http://schemas.microsoft.com/office/powerpoint/2010/main" val="329256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A4B2EFE-1887-4D8D-A45A-F847D9F9C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673CB6F-A14C-4D51-B248-40E4DA659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AF99499-A001-44C5-96E1-9C80F53D5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04BA4-A05A-4829-9F51-9DCB68F8A4AC}" type="datetimeFigureOut">
              <a:rPr lang="cs-CZ" smtClean="0"/>
              <a:t>27.03.2020</a:t>
            </a:fld>
            <a:endParaRPr lang="cs-CZ"/>
          </a:p>
        </p:txBody>
      </p:sp>
      <p:sp>
        <p:nvSpPr>
          <p:cNvPr id="5" name="Zástupný symbol pro zápatí 4">
            <a:extLst>
              <a:ext uri="{FF2B5EF4-FFF2-40B4-BE49-F238E27FC236}">
                <a16:creationId xmlns:a16="http://schemas.microsoft.com/office/drawing/2014/main" id="{D1888C79-408F-4145-8023-12BAB0AE0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47BEFE2-0E19-486B-8569-3311951D5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28A1C-0736-4D38-8DD3-7D5FD9145428}" type="slidenum">
              <a:rPr lang="cs-CZ" smtClean="0"/>
              <a:t>‹#›</a:t>
            </a:fld>
            <a:endParaRPr lang="cs-CZ"/>
          </a:p>
        </p:txBody>
      </p:sp>
    </p:spTree>
    <p:extLst>
      <p:ext uri="{BB962C8B-B14F-4D97-AF65-F5344CB8AC3E}">
        <p14:creationId xmlns:p14="http://schemas.microsoft.com/office/powerpoint/2010/main" val="270118811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sn.cz/osn/hlavni-temata/lidska-prav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jsns.cz/" TargetMode="External"/><Relationship Id="rId3" Type="http://schemas.openxmlformats.org/officeDocument/2006/relationships/hyperlink" Target="https://www.amnesty.cz/search!search" TargetMode="External"/><Relationship Id="rId7" Type="http://schemas.openxmlformats.org/officeDocument/2006/relationships/hyperlink" Target="https://www.pokec24.cz/wp-content/uploads/2019/06/Otroci-e1561583479254.jpg" TargetMode="External"/><Relationship Id="rId2" Type="http://schemas.openxmlformats.org/officeDocument/2006/relationships/hyperlink" Target="https://www.clovekvtisni.cz/kdo-jsme/o-nas" TargetMode="External"/><Relationship Id="rId1" Type="http://schemas.openxmlformats.org/officeDocument/2006/relationships/slideLayout" Target="../slideLayouts/slideLayout2.xml"/><Relationship Id="rId6" Type="http://schemas.openxmlformats.org/officeDocument/2006/relationships/hyperlink" Target="https://www.irozhlas.cz/veda-technologie/historie/otroctvi-jamestown-usa-otroci-velka-britanie-spojene-staty-usa-zruseni-obcanska_1908181915_och" TargetMode="External"/><Relationship Id="rId5" Type="http://schemas.openxmlformats.org/officeDocument/2006/relationships/hyperlink" Target="https://g.cz/ku-klux-klan-pribeh-nejznamejsich-rasistu-v-bilych-kapich/" TargetMode="External"/><Relationship Id="rId4" Type="http://schemas.openxmlformats.org/officeDocument/2006/relationships/hyperlink" Target="https://cs.wikipedia.org/wiki/Holokaust" TargetMode="External"/><Relationship Id="rId9" Type="http://schemas.openxmlformats.org/officeDocument/2006/relationships/hyperlink" Target="https://www.osn.cz/osn/hlavni-temata/lidska-prav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elevizeseznam.cz/video/slavnedny/den-osvobozeni-koncentracniho-tabora-osvetim-27-leden-152157"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elevizeseznam.cz/video/slavnedny/den-kdy-zacala-rwandska-genocida-6-duben-15150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nesty.cz/hnuti"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amnesty.cz/podepsat-onli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lovekvtisni.cz/kdo-jsme/o-nas"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clovekvtisni.cz/co-delame/lidska-prava-ve-svete"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amnesty.cz/search!sear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3BC8E95-49E5-4219-B039-E1EA40B8CB7F}"/>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Začni stiskem F5, nebo spusť prezentaci klasicky.</a:t>
            </a:r>
          </a:p>
        </p:txBody>
      </p:sp>
      <p:cxnSp>
        <p:nvCxnSpPr>
          <p:cNvPr id="11" name="Straight Connector 1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013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Nadpis 1">
            <a:extLst>
              <a:ext uri="{FF2B5EF4-FFF2-40B4-BE49-F238E27FC236}">
                <a16:creationId xmlns:a16="http://schemas.microsoft.com/office/drawing/2014/main" id="{F96AF592-4592-49C1-846C-93921F16A7F4}"/>
              </a:ext>
            </a:extLst>
          </p:cNvPr>
          <p:cNvSpPr>
            <a:spLocks noGrp="1"/>
          </p:cNvSpPr>
          <p:nvPr>
            <p:ph type="title"/>
          </p:nvPr>
        </p:nvSpPr>
        <p:spPr>
          <a:xfrm>
            <a:off x="841248" y="818457"/>
            <a:ext cx="3922311" cy="1797743"/>
          </a:xfrm>
        </p:spPr>
        <p:txBody>
          <a:bodyPr vert="horz" lIns="91440" tIns="45720" rIns="91440" bIns="45720" rtlCol="0" anchor="b">
            <a:normAutofit/>
          </a:bodyPr>
          <a:lstStyle/>
          <a:p>
            <a:r>
              <a:rPr lang="en-US" kern="1200" dirty="0">
                <a:solidFill>
                  <a:schemeClr val="tx1"/>
                </a:solidFill>
                <a:latin typeface="+mj-lt"/>
                <a:ea typeface="+mj-ea"/>
                <a:cs typeface="+mj-cs"/>
              </a:rPr>
              <a:t>OCHRANA LIDSKÝCH PRÁV</a:t>
            </a:r>
          </a:p>
        </p:txBody>
      </p:sp>
      <p:sp>
        <p:nvSpPr>
          <p:cNvPr id="3" name="Zástupný obsah 2">
            <a:extLst>
              <a:ext uri="{FF2B5EF4-FFF2-40B4-BE49-F238E27FC236}">
                <a16:creationId xmlns:a16="http://schemas.microsoft.com/office/drawing/2014/main" id="{6F92DCD4-1B12-4FDB-B33F-FA0820E265D0}"/>
              </a:ext>
            </a:extLst>
          </p:cNvPr>
          <p:cNvSpPr>
            <a:spLocks noGrp="1"/>
          </p:cNvSpPr>
          <p:nvPr>
            <p:ph idx="1"/>
          </p:nvPr>
        </p:nvSpPr>
        <p:spPr>
          <a:xfrm>
            <a:off x="841247" y="2616200"/>
            <a:ext cx="3798125" cy="2514600"/>
          </a:xfrm>
        </p:spPr>
        <p:txBody>
          <a:bodyPr vert="horz" lIns="91440" tIns="45720" rIns="91440" bIns="45720" rtlCol="0" anchor="t">
            <a:normAutofit fontScale="92500" lnSpcReduction="20000"/>
          </a:bodyPr>
          <a:lstStyle/>
          <a:p>
            <a:pPr marL="0" indent="0">
              <a:buNone/>
            </a:pPr>
            <a:endParaRPr lang="cs-CZ" sz="1800" dirty="0"/>
          </a:p>
          <a:p>
            <a:pPr marL="0" indent="0">
              <a:buNone/>
            </a:pPr>
            <a:r>
              <a:rPr lang="cs-CZ" sz="2600" kern="1200" dirty="0">
                <a:solidFill>
                  <a:schemeClr val="tx1"/>
                </a:solidFill>
                <a:latin typeface="+mn-lt"/>
                <a:ea typeface="+mn-ea"/>
                <a:cs typeface="+mn-cs"/>
              </a:rPr>
              <a:t>Hlavním „hráčem“ v ochraně lidských práv je </a:t>
            </a:r>
            <a:r>
              <a:rPr lang="cs-CZ" sz="3500" b="1" kern="1200" dirty="0">
                <a:solidFill>
                  <a:schemeClr val="accent1">
                    <a:lumMod val="60000"/>
                    <a:lumOff val="40000"/>
                  </a:schemeClr>
                </a:solidFill>
                <a:effectLst>
                  <a:outerShdw blurRad="38100" dist="38100" dir="2700000" algn="tl">
                    <a:srgbClr val="000000">
                      <a:alpha val="43137"/>
                    </a:srgbClr>
                  </a:outerShdw>
                </a:effectLst>
                <a:latin typeface="+mn-lt"/>
                <a:ea typeface="+mn-ea"/>
                <a:cs typeface="+mn-cs"/>
              </a:rPr>
              <a:t>OSN</a:t>
            </a:r>
            <a:r>
              <a:rPr lang="cs-CZ" sz="2600" b="1" kern="1200" dirty="0">
                <a:solidFill>
                  <a:schemeClr val="tx1"/>
                </a:solidFill>
                <a:latin typeface="+mn-lt"/>
                <a:ea typeface="+mn-ea"/>
                <a:cs typeface="+mn-cs"/>
              </a:rPr>
              <a:t>.</a:t>
            </a:r>
          </a:p>
          <a:p>
            <a:pPr marL="0" indent="0">
              <a:buNone/>
            </a:pPr>
            <a:endParaRPr lang="cs-CZ" sz="2400" b="1" dirty="0"/>
          </a:p>
          <a:p>
            <a:pPr marL="0" indent="0">
              <a:buNone/>
            </a:pPr>
            <a:r>
              <a:rPr lang="cs-CZ" sz="1900" dirty="0"/>
              <a:t>Na ochranu lidských práv vzniklo mnoho deklarací, úmluv apod.</a:t>
            </a:r>
          </a:p>
          <a:p>
            <a:pPr marL="0" indent="0">
              <a:buNone/>
            </a:pPr>
            <a:r>
              <a:rPr lang="cs-CZ" sz="1900" dirty="0"/>
              <a:t>Připomeň si je v 1. prezentaci o lidských právech.</a:t>
            </a:r>
          </a:p>
          <a:p>
            <a:pPr marL="0" indent="0">
              <a:buNone/>
            </a:pPr>
            <a:endParaRPr lang="en-US" sz="2400" b="1" kern="1200" dirty="0">
              <a:solidFill>
                <a:schemeClr val="tx1"/>
              </a:solidFill>
              <a:latin typeface="+mn-lt"/>
              <a:ea typeface="+mn-ea"/>
              <a:cs typeface="+mn-cs"/>
            </a:endParaRPr>
          </a:p>
        </p:txBody>
      </p:sp>
      <p:cxnSp>
        <p:nvCxnSpPr>
          <p:cNvPr id="12" name="Straight Connector 1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Emblém OSN">
            <a:extLst>
              <a:ext uri="{FF2B5EF4-FFF2-40B4-BE49-F238E27FC236}">
                <a16:creationId xmlns:a16="http://schemas.microsoft.com/office/drawing/2014/main" id="{6AB10044-1EE7-45AF-B18C-2980F7905C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4678" y="693467"/>
            <a:ext cx="6436548" cy="547106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sah 2">
            <a:extLst>
              <a:ext uri="{FF2B5EF4-FFF2-40B4-BE49-F238E27FC236}">
                <a16:creationId xmlns:a16="http://schemas.microsoft.com/office/drawing/2014/main" id="{807ACBF2-22AD-4B67-8902-05C2A04F830F}"/>
              </a:ext>
            </a:extLst>
          </p:cNvPr>
          <p:cNvSpPr txBox="1">
            <a:spLocks/>
          </p:cNvSpPr>
          <p:nvPr/>
        </p:nvSpPr>
        <p:spPr>
          <a:xfrm>
            <a:off x="993647" y="2768600"/>
            <a:ext cx="3578285" cy="25146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b="1" dirty="0"/>
          </a:p>
        </p:txBody>
      </p:sp>
      <p:sp>
        <p:nvSpPr>
          <p:cNvPr id="9" name="Zástupný obsah 2">
            <a:extLst>
              <a:ext uri="{FF2B5EF4-FFF2-40B4-BE49-F238E27FC236}">
                <a16:creationId xmlns:a16="http://schemas.microsoft.com/office/drawing/2014/main" id="{B51A597C-06E5-4D1C-A723-EC99FA3A2567}"/>
              </a:ext>
            </a:extLst>
          </p:cNvPr>
          <p:cNvSpPr txBox="1">
            <a:spLocks/>
          </p:cNvSpPr>
          <p:nvPr/>
        </p:nvSpPr>
        <p:spPr>
          <a:xfrm>
            <a:off x="123859" y="6383867"/>
            <a:ext cx="7005072" cy="4064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000" dirty="0">
                <a:hlinkClick r:id="rId3"/>
              </a:rPr>
              <a:t>https://www.osn.cz/osn/hlavni-temata/lidska-prava/</a:t>
            </a:r>
            <a:endParaRPr lang="en-US" sz="2000" b="1" dirty="0"/>
          </a:p>
        </p:txBody>
      </p:sp>
    </p:spTree>
    <p:extLst>
      <p:ext uri="{BB962C8B-B14F-4D97-AF65-F5344CB8AC3E}">
        <p14:creationId xmlns:p14="http://schemas.microsoft.com/office/powerpoint/2010/main" val="6888327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34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FB391E9C-B5B9-4CD3-9970-62881432FD69}"/>
              </a:ext>
            </a:extLst>
          </p:cNvPr>
          <p:cNvPicPr>
            <a:picLocks noChangeAspect="1"/>
          </p:cNvPicPr>
          <p:nvPr/>
        </p:nvPicPr>
        <p:blipFill rotWithShape="1">
          <a:blip r:embed="rId2"/>
          <a:srcRect l="19209" t="29833" r="40077" b="9930"/>
          <a:stretch/>
        </p:blipFill>
        <p:spPr>
          <a:xfrm>
            <a:off x="2351897" y="475849"/>
            <a:ext cx="7304714" cy="6079182"/>
          </a:xfrm>
          <a:prstGeom prst="rect">
            <a:avLst/>
          </a:prstGeom>
        </p:spPr>
      </p:pic>
      <p:sp>
        <p:nvSpPr>
          <p:cNvPr id="6" name="Obdélník 5">
            <a:extLst>
              <a:ext uri="{FF2B5EF4-FFF2-40B4-BE49-F238E27FC236}">
                <a16:creationId xmlns:a16="http://schemas.microsoft.com/office/drawing/2014/main" id="{7D44CE1B-B78B-4736-AEB5-8C8F301924E2}"/>
              </a:ext>
            </a:extLst>
          </p:cNvPr>
          <p:cNvSpPr/>
          <p:nvPr/>
        </p:nvSpPr>
        <p:spPr>
          <a:xfrm>
            <a:off x="5607006" y="3843865"/>
            <a:ext cx="3934928" cy="474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0" name="TextovéPole 9">
            <a:extLst>
              <a:ext uri="{FF2B5EF4-FFF2-40B4-BE49-F238E27FC236}">
                <a16:creationId xmlns:a16="http://schemas.microsoft.com/office/drawing/2014/main" id="{F9E1F407-75DD-4DBF-9B7A-CE972FEC6582}"/>
              </a:ext>
            </a:extLst>
          </p:cNvPr>
          <p:cNvSpPr txBox="1"/>
          <p:nvPr/>
        </p:nvSpPr>
        <p:spPr>
          <a:xfrm>
            <a:off x="280698" y="3330774"/>
            <a:ext cx="2071199" cy="369332"/>
          </a:xfrm>
          <a:prstGeom prst="rect">
            <a:avLst/>
          </a:prstGeom>
          <a:solidFill>
            <a:srgbClr val="26B5E9"/>
          </a:solidFill>
          <a:ln w="38100">
            <a:solidFill>
              <a:schemeClr val="accent1">
                <a:lumMod val="50000"/>
              </a:schemeClr>
            </a:solidFill>
          </a:ln>
        </p:spPr>
        <p:txBody>
          <a:bodyPr wrap="square" rtlCol="0">
            <a:spAutoFit/>
          </a:bodyPr>
          <a:lstStyle/>
          <a:p>
            <a:pPr algn="ctr"/>
            <a:r>
              <a:rPr lang="cs-CZ" b="1" dirty="0">
                <a:solidFill>
                  <a:schemeClr val="bg1"/>
                </a:solidFill>
                <a:latin typeface="Abadi" panose="020B0604020104020204" pitchFamily="34" charset="0"/>
              </a:rPr>
              <a:t>10 faktů o OSN</a:t>
            </a:r>
            <a:endParaRPr lang="cs-CZ" sz="1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07323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Nadpis 1">
            <a:extLst>
              <a:ext uri="{FF2B5EF4-FFF2-40B4-BE49-F238E27FC236}">
                <a16:creationId xmlns:a16="http://schemas.microsoft.com/office/drawing/2014/main" id="{F53DA9EB-4D37-4042-A349-7755857D4F64}"/>
              </a:ext>
            </a:extLst>
          </p:cNvPr>
          <p:cNvSpPr>
            <a:spLocks noGrp="1"/>
          </p:cNvSpPr>
          <p:nvPr>
            <p:ph type="title"/>
          </p:nvPr>
        </p:nvSpPr>
        <p:spPr>
          <a:xfrm>
            <a:off x="6684264" y="541867"/>
            <a:ext cx="4892040" cy="2164757"/>
          </a:xfrm>
        </p:spPr>
        <p:txBody>
          <a:bodyPr anchor="b">
            <a:normAutofit/>
          </a:bodyPr>
          <a:lstStyle/>
          <a:p>
            <a:pPr algn="ctr"/>
            <a:r>
              <a:rPr lang="cs-CZ" sz="7200" b="1" spc="-150" dirty="0">
                <a:effectLst>
                  <a:outerShdw blurRad="38100" dist="38100" dir="2700000" algn="tl">
                    <a:srgbClr val="000000">
                      <a:alpha val="43137"/>
                    </a:srgbClr>
                  </a:outerShdw>
                </a:effectLst>
                <a:latin typeface="Abadi" panose="020B0604020104020204" pitchFamily="34" charset="0"/>
              </a:rPr>
              <a:t>NATO</a:t>
            </a:r>
            <a:r>
              <a:rPr lang="cs-CZ" b="1" dirty="0">
                <a:latin typeface="Abadi" panose="020B0604020104020204" pitchFamily="34" charset="0"/>
              </a:rPr>
              <a:t> </a:t>
            </a:r>
            <a:br>
              <a:rPr lang="cs-CZ" b="1" dirty="0">
                <a:latin typeface="Abadi" panose="020B0604020104020204" pitchFamily="34" charset="0"/>
              </a:rPr>
            </a:br>
            <a:r>
              <a:rPr lang="cs-CZ" sz="2000" i="1" dirty="0"/>
              <a:t>Severoatlantická aliance</a:t>
            </a:r>
            <a:br>
              <a:rPr lang="cs-CZ" sz="2000" i="1" dirty="0"/>
            </a:br>
            <a:br>
              <a:rPr lang="cs-CZ" sz="2000" dirty="0">
                <a:latin typeface="Abadi" panose="020B0604020104020204" pitchFamily="34" charset="0"/>
              </a:rPr>
            </a:br>
            <a:r>
              <a:rPr lang="cs-CZ" sz="1200" dirty="0">
                <a:latin typeface="Abadi" panose="020B0604020104020204" pitchFamily="34" charset="0"/>
              </a:rPr>
              <a:t>POLITICKÁ A VOJENSKÁ ALIANCE</a:t>
            </a:r>
            <a:endParaRPr lang="cs-CZ" dirty="0">
              <a:latin typeface="Abadi" panose="020B0604020104020204" pitchFamily="34" charset="0"/>
            </a:endParaRPr>
          </a:p>
        </p:txBody>
      </p:sp>
      <p:pic>
        <p:nvPicPr>
          <p:cNvPr id="5122" name="Picture 2">
            <a:extLst>
              <a:ext uri="{FF2B5EF4-FFF2-40B4-BE49-F238E27FC236}">
                <a16:creationId xmlns:a16="http://schemas.microsoft.com/office/drawing/2014/main" id="{831F735C-3468-4B48-B104-3E9799B033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018" y="1976170"/>
            <a:ext cx="5025525" cy="291480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FF21DAF8-0334-4D3E-85EF-4B7BCED07411}"/>
              </a:ext>
            </a:extLst>
          </p:cNvPr>
          <p:cNvSpPr>
            <a:spLocks noGrp="1"/>
          </p:cNvSpPr>
          <p:nvPr>
            <p:ph idx="1"/>
          </p:nvPr>
        </p:nvSpPr>
        <p:spPr>
          <a:xfrm>
            <a:off x="6684264" y="2898648"/>
            <a:ext cx="4892040" cy="3209544"/>
          </a:xfrm>
        </p:spPr>
        <p:txBody>
          <a:bodyPr anchor="t">
            <a:normAutofit lnSpcReduction="10000"/>
          </a:bodyPr>
          <a:lstStyle/>
          <a:p>
            <a:r>
              <a:rPr lang="cs-CZ" sz="2000" dirty="0"/>
              <a:t>Základním posláním NATO je </a:t>
            </a:r>
            <a:r>
              <a:rPr lang="cs-CZ" sz="2000" b="1" dirty="0">
                <a:solidFill>
                  <a:schemeClr val="accent1">
                    <a:lumMod val="60000"/>
                    <a:lumOff val="40000"/>
                  </a:schemeClr>
                </a:solidFill>
              </a:rPr>
              <a:t>ochrana svobody a bezpečnosti</a:t>
            </a:r>
            <a:r>
              <a:rPr lang="cs-CZ" sz="2000" b="1" dirty="0"/>
              <a:t> </a:t>
            </a:r>
            <a:r>
              <a:rPr lang="cs-CZ" sz="2000" dirty="0"/>
              <a:t>všech jeho členů politickými i vojenskými prostředky v souladu se zásadami Charty OSN. </a:t>
            </a:r>
          </a:p>
          <a:p>
            <a:r>
              <a:rPr lang="cs-CZ" sz="2000" dirty="0"/>
              <a:t>Od samého počátku své existence pracuje Aliance pro vytvoření spravedlivého a </a:t>
            </a:r>
            <a:r>
              <a:rPr lang="cs-CZ" sz="2000" b="1" dirty="0"/>
              <a:t>trvalého mírového pořádku </a:t>
            </a:r>
            <a:r>
              <a:rPr lang="cs-CZ" sz="2000" dirty="0"/>
              <a:t>v Evropě, založeného na společných hodnotách demokracie, </a:t>
            </a:r>
            <a:r>
              <a:rPr lang="cs-CZ" sz="2000" b="1" dirty="0">
                <a:solidFill>
                  <a:schemeClr val="accent1">
                    <a:lumMod val="60000"/>
                    <a:lumOff val="40000"/>
                  </a:schemeClr>
                </a:solidFill>
              </a:rPr>
              <a:t>lidských práv</a:t>
            </a:r>
            <a:r>
              <a:rPr lang="cs-CZ" sz="2000" b="1" dirty="0"/>
              <a:t> a právního státu. </a:t>
            </a:r>
          </a:p>
          <a:p>
            <a:r>
              <a:rPr lang="cs-CZ" sz="2000" dirty="0"/>
              <a:t>ČR je členem od roku 1999.</a:t>
            </a:r>
          </a:p>
        </p:txBody>
      </p:sp>
    </p:spTree>
    <p:extLst>
      <p:ext uri="{BB962C8B-B14F-4D97-AF65-F5344CB8AC3E}">
        <p14:creationId xmlns:p14="http://schemas.microsoft.com/office/powerpoint/2010/main" val="17785332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c2.staticflickr.com/6/5171/5397946988_26dbf41a42.jpg">
            <a:extLst>
              <a:ext uri="{FF2B5EF4-FFF2-40B4-BE49-F238E27FC236}">
                <a16:creationId xmlns:a16="http://schemas.microsoft.com/office/drawing/2014/main" id="{936190A0-4EAB-4ABD-B36E-0B16D1BC7C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14" r="6485" b="176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9F1F41ED-7E03-453F-8147-93BD22871B99}"/>
              </a:ext>
            </a:extLst>
          </p:cNvPr>
          <p:cNvSpPr>
            <a:spLocks noGrp="1"/>
          </p:cNvSpPr>
          <p:nvPr>
            <p:ph type="title"/>
          </p:nvPr>
        </p:nvSpPr>
        <p:spPr>
          <a:xfrm>
            <a:off x="477980" y="1122362"/>
            <a:ext cx="4642659" cy="3442845"/>
          </a:xfrm>
        </p:spPr>
        <p:txBody>
          <a:bodyPr vert="horz" lIns="91440" tIns="45720" rIns="91440" bIns="45720" rtlCol="0" anchor="b">
            <a:normAutofit/>
          </a:bodyPr>
          <a:lstStyle/>
          <a:p>
            <a:r>
              <a:rPr lang="en-US" sz="2000" dirty="0"/>
              <a:t>I </a:t>
            </a:r>
            <a:r>
              <a:rPr lang="en-US" sz="2000" dirty="0" err="1"/>
              <a:t>přes</a:t>
            </a:r>
            <a:r>
              <a:rPr lang="en-US" sz="2000" dirty="0"/>
              <a:t> </a:t>
            </a:r>
            <a:r>
              <a:rPr lang="en-US" sz="2000" dirty="0" err="1"/>
              <a:t>všechny</a:t>
            </a:r>
            <a:r>
              <a:rPr lang="en-US" sz="2000" dirty="0"/>
              <a:t> </a:t>
            </a:r>
            <a:r>
              <a:rPr lang="en-US" sz="2000" dirty="0" err="1"/>
              <a:t>vnější</a:t>
            </a:r>
            <a:r>
              <a:rPr lang="en-US" sz="2000" dirty="0"/>
              <a:t> a </a:t>
            </a:r>
            <a:r>
              <a:rPr lang="en-US" sz="2000" dirty="0" err="1"/>
              <a:t>vnitřní</a:t>
            </a:r>
            <a:r>
              <a:rPr lang="en-US" sz="2000" dirty="0"/>
              <a:t> </a:t>
            </a:r>
            <a:r>
              <a:rPr lang="en-US" sz="2000" dirty="0" err="1"/>
              <a:t>odlišnosti</a:t>
            </a:r>
            <a:r>
              <a:rPr lang="en-US" sz="2000" dirty="0"/>
              <a:t> </a:t>
            </a:r>
            <a:r>
              <a:rPr lang="en-US" sz="2000" dirty="0" err="1"/>
              <a:t>nikdy</a:t>
            </a:r>
            <a:r>
              <a:rPr lang="en-US" sz="2000" dirty="0"/>
              <a:t> </a:t>
            </a:r>
            <a:r>
              <a:rPr lang="en-US" sz="2000" dirty="0" err="1"/>
              <a:t>nezapomínejme</a:t>
            </a:r>
            <a:r>
              <a:rPr lang="en-US" sz="2000" dirty="0"/>
              <a:t> </a:t>
            </a:r>
            <a:r>
              <a:rPr lang="en-US" sz="2000" dirty="0" err="1"/>
              <a:t>na</a:t>
            </a:r>
            <a:r>
              <a:rPr lang="en-US" sz="2000" dirty="0"/>
              <a:t> to, </a:t>
            </a:r>
            <a:br>
              <a:rPr lang="en-US" sz="2000" dirty="0"/>
            </a:br>
            <a:r>
              <a:rPr lang="en-US" sz="2800" b="1" dirty="0"/>
              <a:t>VŠICHNI LIDÉ JSOU SI ROVNI.</a:t>
            </a:r>
            <a:br>
              <a:rPr lang="en-US" sz="2000" b="1" dirty="0"/>
            </a:br>
            <a:br>
              <a:rPr lang="en-US" sz="2000" dirty="0"/>
            </a:br>
            <a:r>
              <a:rPr lang="en-US" sz="2000" b="1" dirty="0" err="1"/>
              <a:t>Lidská</a:t>
            </a:r>
            <a:r>
              <a:rPr lang="en-US" sz="2000" b="1" dirty="0"/>
              <a:t> </a:t>
            </a:r>
            <a:r>
              <a:rPr lang="en-US" sz="2000" b="1" dirty="0" err="1"/>
              <a:t>práva</a:t>
            </a:r>
            <a:r>
              <a:rPr lang="en-US" sz="2000" dirty="0"/>
              <a:t> </a:t>
            </a:r>
            <a:r>
              <a:rPr lang="en-US" sz="2000" dirty="0" err="1"/>
              <a:t>nesmí</a:t>
            </a:r>
            <a:r>
              <a:rPr lang="en-US" sz="2000" dirty="0"/>
              <a:t> </a:t>
            </a:r>
            <a:r>
              <a:rPr lang="en-US" sz="2000" dirty="0" err="1"/>
              <a:t>být</a:t>
            </a:r>
            <a:r>
              <a:rPr lang="en-US" sz="2000" dirty="0"/>
              <a:t> </a:t>
            </a:r>
            <a:r>
              <a:rPr lang="en-US" sz="2000" dirty="0" err="1"/>
              <a:t>odepředna</a:t>
            </a:r>
            <a:r>
              <a:rPr lang="en-US" sz="2000" dirty="0"/>
              <a:t> </a:t>
            </a:r>
            <a:r>
              <a:rPr lang="en-US" sz="2000" dirty="0" err="1"/>
              <a:t>žádné</a:t>
            </a:r>
            <a:r>
              <a:rPr lang="en-US" sz="2000" dirty="0"/>
              <a:t> </a:t>
            </a:r>
            <a:r>
              <a:rPr lang="en-US" sz="2000" dirty="0" err="1"/>
              <a:t>lidské</a:t>
            </a:r>
            <a:r>
              <a:rPr lang="en-US" sz="2000" dirty="0"/>
              <a:t> </a:t>
            </a:r>
            <a:r>
              <a:rPr lang="en-US" sz="2000" dirty="0" err="1"/>
              <a:t>bytosti</a:t>
            </a:r>
            <a:r>
              <a:rPr lang="en-US" sz="2000" dirty="0"/>
              <a:t> </a:t>
            </a:r>
            <a:r>
              <a:rPr lang="en-US" sz="2000" dirty="0" err="1"/>
              <a:t>na</a:t>
            </a:r>
            <a:r>
              <a:rPr lang="en-US" sz="2000" dirty="0"/>
              <a:t> </a:t>
            </a:r>
            <a:r>
              <a:rPr lang="en-US" sz="2000" dirty="0" err="1"/>
              <a:t>světě</a:t>
            </a:r>
            <a:r>
              <a:rPr lang="en-US" sz="2000" dirty="0"/>
              <a:t>, bez </a:t>
            </a:r>
            <a:r>
              <a:rPr lang="en-US" sz="2000" dirty="0" err="1"/>
              <a:t>ohledu</a:t>
            </a:r>
            <a:r>
              <a:rPr lang="en-US" sz="2000" dirty="0"/>
              <a:t> </a:t>
            </a:r>
            <a:r>
              <a:rPr lang="en-US" sz="2000" dirty="0" err="1"/>
              <a:t>na</a:t>
            </a:r>
            <a:r>
              <a:rPr lang="en-US" sz="2000" dirty="0"/>
              <a:t> </a:t>
            </a:r>
            <a:r>
              <a:rPr lang="en-US" sz="2000" dirty="0" err="1"/>
              <a:t>rasu</a:t>
            </a:r>
            <a:r>
              <a:rPr lang="en-US" sz="2000" dirty="0"/>
              <a:t>, </a:t>
            </a:r>
            <a:r>
              <a:rPr lang="en-US" sz="2000" dirty="0" err="1"/>
              <a:t>pohlaví</a:t>
            </a:r>
            <a:r>
              <a:rPr lang="en-US" sz="2000" dirty="0"/>
              <a:t>, </a:t>
            </a:r>
            <a:r>
              <a:rPr lang="en-US" sz="2000" dirty="0" err="1"/>
              <a:t>národnost</a:t>
            </a:r>
            <a:r>
              <a:rPr lang="en-US" sz="2000" dirty="0"/>
              <a:t>, </a:t>
            </a:r>
            <a:r>
              <a:rPr lang="en-US" sz="2000" dirty="0" err="1"/>
              <a:t>jazyk</a:t>
            </a:r>
            <a:r>
              <a:rPr lang="en-US" sz="2000" dirty="0"/>
              <a:t>, </a:t>
            </a:r>
            <a:r>
              <a:rPr lang="en-US" sz="2000" dirty="0" err="1"/>
              <a:t>náboženské</a:t>
            </a:r>
            <a:r>
              <a:rPr lang="en-US" sz="2000" dirty="0"/>
              <a:t> </a:t>
            </a:r>
            <a:r>
              <a:rPr lang="en-US" sz="2000" dirty="0" err="1"/>
              <a:t>přesvědčení</a:t>
            </a:r>
            <a:r>
              <a:rPr lang="en-US" sz="2000" dirty="0"/>
              <a:t> </a:t>
            </a:r>
            <a:r>
              <a:rPr lang="en-US" sz="2000" dirty="0" err="1"/>
              <a:t>nebo</a:t>
            </a:r>
            <a:r>
              <a:rPr lang="en-US" sz="2000" dirty="0"/>
              <a:t> </a:t>
            </a:r>
            <a:r>
              <a:rPr lang="en-US" sz="2000" dirty="0" err="1"/>
              <a:t>politickou</a:t>
            </a:r>
            <a:r>
              <a:rPr lang="en-US" sz="2000" dirty="0"/>
              <a:t> </a:t>
            </a:r>
            <a:r>
              <a:rPr lang="en-US" sz="2000" dirty="0" err="1"/>
              <a:t>příslušnost</a:t>
            </a:r>
            <a:r>
              <a:rPr lang="en-US" sz="2000" dirty="0"/>
              <a:t>.</a:t>
            </a:r>
            <a:br>
              <a:rPr lang="en-US" sz="2000" dirty="0"/>
            </a:br>
            <a:br>
              <a:rPr lang="en-US" sz="2000" dirty="0"/>
            </a:br>
            <a:endParaRPr lang="en-US" sz="2000" dirty="0"/>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484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1A36C91-671D-46AD-AEED-C97DA770AFD4}"/>
              </a:ext>
            </a:extLst>
          </p:cNvPr>
          <p:cNvSpPr>
            <a:spLocks noGrp="1"/>
          </p:cNvSpPr>
          <p:nvPr>
            <p:ph type="title"/>
          </p:nvPr>
        </p:nvSpPr>
        <p:spPr>
          <a:xfrm>
            <a:off x="838200" y="963877"/>
            <a:ext cx="3494362" cy="4930246"/>
          </a:xfrm>
        </p:spPr>
        <p:txBody>
          <a:bodyPr>
            <a:normAutofit/>
          </a:bodyPr>
          <a:lstStyle/>
          <a:p>
            <a:pPr algn="r"/>
            <a:r>
              <a:rPr lang="cs-CZ"/>
              <a:t>Zdroje</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9E8691F7-38F3-4843-846D-57DE0DD3D962}"/>
              </a:ext>
            </a:extLst>
          </p:cNvPr>
          <p:cNvSpPr>
            <a:spLocks noGrp="1"/>
          </p:cNvSpPr>
          <p:nvPr>
            <p:ph idx="1"/>
          </p:nvPr>
        </p:nvSpPr>
        <p:spPr>
          <a:xfrm>
            <a:off x="4976031" y="963877"/>
            <a:ext cx="6377769" cy="4930246"/>
          </a:xfrm>
        </p:spPr>
        <p:txBody>
          <a:bodyPr anchor="ctr">
            <a:normAutofit/>
          </a:bodyPr>
          <a:lstStyle/>
          <a:p>
            <a:r>
              <a:rPr lang="cs-CZ" sz="2000" dirty="0">
                <a:hlinkClick r:id="rId2"/>
              </a:rPr>
              <a:t>https://www.clovekvtisni.cz/kdo-jsme/o-nas</a:t>
            </a:r>
            <a:endParaRPr lang="cs-CZ" sz="2000" dirty="0"/>
          </a:p>
          <a:p>
            <a:r>
              <a:rPr lang="cs-CZ" sz="2000" dirty="0">
                <a:hlinkClick r:id="rId3"/>
              </a:rPr>
              <a:t>https://www.amnesty.cz/search!search</a:t>
            </a:r>
            <a:endParaRPr lang="cs-CZ" sz="2000" dirty="0">
              <a:hlinkClick r:id="rId4"/>
            </a:endParaRPr>
          </a:p>
          <a:p>
            <a:r>
              <a:rPr lang="cs-CZ" sz="2000" dirty="0">
                <a:hlinkClick r:id="rId4"/>
              </a:rPr>
              <a:t>https://cs.wikipedia.org/wiki/Holokaust</a:t>
            </a:r>
            <a:endParaRPr lang="cs-CZ" sz="2000" dirty="0"/>
          </a:p>
          <a:p>
            <a:r>
              <a:rPr lang="cs-CZ" sz="2000" dirty="0">
                <a:hlinkClick r:id="rId5"/>
              </a:rPr>
              <a:t>https://g.cz/ku-klux-klan-pribeh-nejznamejsich-rasistu-v-bilych-kapich/</a:t>
            </a:r>
            <a:endParaRPr lang="cs-CZ" sz="2000" dirty="0"/>
          </a:p>
          <a:p>
            <a:r>
              <a:rPr lang="cs-CZ" sz="2000" dirty="0">
                <a:hlinkClick r:id="rId6"/>
              </a:rPr>
              <a:t>https://www.irozhlas.cz/veda-technologie/historie/otroctvi-jamestown-usa-otroci-velka-britanie-spojene-staty-usa-zruseni-obcanska_1908181915_och</a:t>
            </a:r>
            <a:endParaRPr lang="cs-CZ" sz="2000" dirty="0"/>
          </a:p>
          <a:p>
            <a:r>
              <a:rPr lang="cs-CZ" sz="2000" dirty="0">
                <a:hlinkClick r:id="rId7"/>
              </a:rPr>
              <a:t>https://www.pokec24.cz/wp-content/uploads/2019/06/Otroci-e1561583479254.jpg</a:t>
            </a:r>
            <a:endParaRPr lang="cs-CZ" sz="2000" dirty="0"/>
          </a:p>
          <a:p>
            <a:r>
              <a:rPr lang="cs-CZ" sz="2000" dirty="0">
                <a:hlinkClick r:id="rId8"/>
              </a:rPr>
              <a:t>www.jsns.cz</a:t>
            </a:r>
            <a:endParaRPr lang="cs-CZ" sz="2000" dirty="0"/>
          </a:p>
          <a:p>
            <a:r>
              <a:rPr lang="cs-CZ" sz="2000" dirty="0">
                <a:hlinkClick r:id="rId9"/>
              </a:rPr>
              <a:t>https://www.osn.cz/osn/hlavni-temata/lidska-prava/</a:t>
            </a:r>
            <a:endParaRPr lang="en-US" sz="2000" b="1" dirty="0"/>
          </a:p>
          <a:p>
            <a:endParaRPr lang="cs-CZ" sz="2000" dirty="0"/>
          </a:p>
        </p:txBody>
      </p:sp>
    </p:spTree>
    <p:extLst>
      <p:ext uri="{BB962C8B-B14F-4D97-AF65-F5344CB8AC3E}">
        <p14:creationId xmlns:p14="http://schemas.microsoft.com/office/powerpoint/2010/main" val="26474089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0B0348-D469-4E79-B9A0-5A56E9F8C618}"/>
              </a:ext>
            </a:extLst>
          </p:cNvPr>
          <p:cNvSpPr>
            <a:spLocks noGrp="1"/>
          </p:cNvSpPr>
          <p:nvPr>
            <p:ph type="ctrTitle"/>
          </p:nvPr>
        </p:nvSpPr>
        <p:spPr>
          <a:xfrm>
            <a:off x="6746628" y="1783959"/>
            <a:ext cx="4645250" cy="2889114"/>
          </a:xfrm>
        </p:spPr>
        <p:txBody>
          <a:bodyPr anchor="b">
            <a:normAutofit/>
          </a:bodyPr>
          <a:lstStyle/>
          <a:p>
            <a:pPr algn="l"/>
            <a:r>
              <a:rPr lang="cs-CZ" dirty="0"/>
              <a:t>PORUŠOVÁNÍ LIDSKÝCH PRÁV</a:t>
            </a:r>
          </a:p>
        </p:txBody>
      </p:sp>
      <p:sp>
        <p:nvSpPr>
          <p:cNvPr id="23"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Image result for HUMAN RIGHTS POSTER">
            <a:extLst>
              <a:ext uri="{FF2B5EF4-FFF2-40B4-BE49-F238E27FC236}">
                <a16:creationId xmlns:a16="http://schemas.microsoft.com/office/drawing/2014/main" id="{E8E35AA1-5EB9-4EA2-8298-2769252FE8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29" r="6430"/>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378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0968856F-C75D-41C3-B24D-EFBB95406857}"/>
              </a:ext>
            </a:extLst>
          </p:cNvPr>
          <p:cNvPicPr>
            <a:picLocks noChangeAspect="1"/>
          </p:cNvPicPr>
          <p:nvPr/>
        </p:nvPicPr>
        <p:blipFill rotWithShape="1">
          <a:blip r:embed="rId2"/>
          <a:srcRect l="73239" t="47755" r="6174" b="22857"/>
          <a:stretch/>
        </p:blipFill>
        <p:spPr>
          <a:xfrm>
            <a:off x="7390796" y="835098"/>
            <a:ext cx="4378880" cy="3516108"/>
          </a:xfrm>
          <a:prstGeom prst="rect">
            <a:avLst/>
          </a:prstGeom>
        </p:spPr>
      </p:pic>
      <p:sp>
        <p:nvSpPr>
          <p:cNvPr id="11" name="Freeform: Shape 10">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C8B068A-1C9D-4B41-85DA-D47EDA8A78EA}"/>
              </a:ext>
            </a:extLst>
          </p:cNvPr>
          <p:cNvSpPr>
            <a:spLocks noGrp="1"/>
          </p:cNvSpPr>
          <p:nvPr>
            <p:ph type="title"/>
          </p:nvPr>
        </p:nvSpPr>
        <p:spPr>
          <a:xfrm>
            <a:off x="804672" y="365125"/>
            <a:ext cx="4378881" cy="1325563"/>
          </a:xfrm>
        </p:spPr>
        <p:txBody>
          <a:bodyPr>
            <a:normAutofit/>
          </a:bodyPr>
          <a:lstStyle/>
          <a:p>
            <a:r>
              <a:rPr lang="cs-CZ" dirty="0"/>
              <a:t>PŘÍKLADY Z HISTORIE</a:t>
            </a:r>
          </a:p>
        </p:txBody>
      </p:sp>
      <p:sp>
        <p:nvSpPr>
          <p:cNvPr id="3" name="Zástupný obsah 2">
            <a:extLst>
              <a:ext uri="{FF2B5EF4-FFF2-40B4-BE49-F238E27FC236}">
                <a16:creationId xmlns:a16="http://schemas.microsoft.com/office/drawing/2014/main" id="{EF7891D8-2E17-4276-9C9C-D05187B38B56}"/>
              </a:ext>
            </a:extLst>
          </p:cNvPr>
          <p:cNvSpPr>
            <a:spLocks noGrp="1"/>
          </p:cNvSpPr>
          <p:nvPr>
            <p:ph idx="1"/>
          </p:nvPr>
        </p:nvSpPr>
        <p:spPr>
          <a:xfrm>
            <a:off x="804672" y="2020824"/>
            <a:ext cx="5076090" cy="4151376"/>
          </a:xfrm>
        </p:spPr>
        <p:txBody>
          <a:bodyPr>
            <a:normAutofit/>
          </a:bodyPr>
          <a:lstStyle/>
          <a:p>
            <a:r>
              <a:rPr lang="cs-CZ" sz="3600" b="1" dirty="0"/>
              <a:t>HOLOKAUST</a:t>
            </a:r>
            <a:endParaRPr lang="cs-CZ" sz="1900" b="1" dirty="0"/>
          </a:p>
          <a:p>
            <a:r>
              <a:rPr lang="cs-CZ" sz="1900" dirty="0"/>
              <a:t>Pronásledování a hromadné vyvražďování, především osob židovské národnosti. </a:t>
            </a:r>
          </a:p>
          <a:p>
            <a:r>
              <a:rPr lang="cs-CZ" sz="1900" dirty="0"/>
              <a:t>• 11-17 mil., z toho nejvíce Židů – 6. mil. </a:t>
            </a:r>
          </a:p>
          <a:p>
            <a:endParaRPr lang="cs-CZ" sz="1900" dirty="0">
              <a:hlinkClick r:id="rId3"/>
            </a:endParaRPr>
          </a:p>
          <a:p>
            <a:r>
              <a:rPr lang="cs-CZ" sz="1900" dirty="0">
                <a:hlinkClick r:id="rId3"/>
              </a:rPr>
              <a:t>https://www.televizeseznam.cz/video/slavnedny/den-osvobozeni-koncentracniho-tabora-osvetim-27-leden-152157</a:t>
            </a:r>
            <a:endParaRPr lang="cs-CZ" sz="1900" dirty="0"/>
          </a:p>
          <a:p>
            <a:endParaRPr lang="cs-CZ" sz="1900" dirty="0"/>
          </a:p>
        </p:txBody>
      </p:sp>
    </p:spTree>
    <p:extLst>
      <p:ext uri="{BB962C8B-B14F-4D97-AF65-F5344CB8AC3E}">
        <p14:creationId xmlns:p14="http://schemas.microsoft.com/office/powerpoint/2010/main" val="3397720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2"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C8B068A-1C9D-4B41-85DA-D47EDA8A78EA}"/>
              </a:ext>
            </a:extLst>
          </p:cNvPr>
          <p:cNvSpPr>
            <a:spLocks noGrp="1"/>
          </p:cNvSpPr>
          <p:nvPr>
            <p:ph type="title"/>
          </p:nvPr>
        </p:nvSpPr>
        <p:spPr>
          <a:xfrm>
            <a:off x="804672" y="365125"/>
            <a:ext cx="4378881" cy="1325563"/>
          </a:xfrm>
        </p:spPr>
        <p:txBody>
          <a:bodyPr>
            <a:normAutofit/>
          </a:bodyPr>
          <a:lstStyle/>
          <a:p>
            <a:r>
              <a:rPr lang="cs-CZ" dirty="0"/>
              <a:t>PŘÍKLADY Z HISTORIE</a:t>
            </a:r>
          </a:p>
        </p:txBody>
      </p:sp>
      <p:sp>
        <p:nvSpPr>
          <p:cNvPr id="3" name="Zástupný obsah 2">
            <a:extLst>
              <a:ext uri="{FF2B5EF4-FFF2-40B4-BE49-F238E27FC236}">
                <a16:creationId xmlns:a16="http://schemas.microsoft.com/office/drawing/2014/main" id="{EF7891D8-2E17-4276-9C9C-D05187B38B56}"/>
              </a:ext>
            </a:extLst>
          </p:cNvPr>
          <p:cNvSpPr>
            <a:spLocks noGrp="1"/>
          </p:cNvSpPr>
          <p:nvPr>
            <p:ph idx="1"/>
          </p:nvPr>
        </p:nvSpPr>
        <p:spPr>
          <a:xfrm>
            <a:off x="804672" y="2020824"/>
            <a:ext cx="5661442" cy="4151376"/>
          </a:xfrm>
        </p:spPr>
        <p:txBody>
          <a:bodyPr>
            <a:normAutofit/>
          </a:bodyPr>
          <a:lstStyle/>
          <a:p>
            <a:r>
              <a:rPr lang="cs-CZ" sz="3600" b="1" dirty="0"/>
              <a:t>Ku-klux-klan (KKK)</a:t>
            </a:r>
            <a:endParaRPr lang="cs-CZ" sz="1900" b="1" dirty="0"/>
          </a:p>
          <a:p>
            <a:r>
              <a:rPr lang="cs-CZ" sz="2000" dirty="0"/>
              <a:t>Jedno z nejznámějších rasistických hnutí.</a:t>
            </a:r>
          </a:p>
          <a:p>
            <a:r>
              <a:rPr lang="cs-CZ" sz="2000" dirty="0"/>
              <a:t>Klan se dopouštěl fyzického násilí, útoků či vražd proti politicky angažovaným </a:t>
            </a:r>
            <a:r>
              <a:rPr lang="cs-CZ" sz="2000" b="1" u="sng" dirty="0"/>
              <a:t>Afroameričanům</a:t>
            </a:r>
            <a:r>
              <a:rPr lang="cs-CZ" sz="2000" dirty="0"/>
              <a:t>. </a:t>
            </a:r>
          </a:p>
          <a:p>
            <a:r>
              <a:rPr lang="cs-CZ" sz="2000" dirty="0"/>
              <a:t>Tyto události pokračovaly až do období kolem roku 1872, kdy byl Klan potlačen.</a:t>
            </a:r>
          </a:p>
          <a:p>
            <a:r>
              <a:rPr lang="cs-CZ" sz="2000" dirty="0"/>
              <a:t>Klan prosazoval nadvládu bílých, antisemitismus, rasismus, antikatolicismus a odpor k nebělošskému přistěhovalectví. </a:t>
            </a:r>
          </a:p>
          <a:p>
            <a:r>
              <a:rPr lang="cs-CZ" sz="2000" dirty="0"/>
              <a:t>Své příznivce má dodnes.</a:t>
            </a:r>
            <a:endParaRPr lang="cs-CZ" sz="1900" dirty="0"/>
          </a:p>
        </p:txBody>
      </p:sp>
      <p:pic>
        <p:nvPicPr>
          <p:cNvPr id="2050" name="Picture 2" descr="Image result for ku klux klan">
            <a:extLst>
              <a:ext uri="{FF2B5EF4-FFF2-40B4-BE49-F238E27FC236}">
                <a16:creationId xmlns:a16="http://schemas.microsoft.com/office/drawing/2014/main" id="{21CD852F-0C94-4C3A-9BE5-69C1C15F2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312" y="903303"/>
            <a:ext cx="4254413" cy="239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1024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2" presetClass="entr" presetSubtype="2"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1+#ppt_w/2"/>
                                          </p:val>
                                        </p:tav>
                                        <p:tav tm="100000">
                                          <p:val>
                                            <p:strVal val="#ppt_x"/>
                                          </p:val>
                                        </p:tav>
                                      </p:tavLst>
                                    </p:anim>
                                    <p:anim calcmode="lin" valueType="num">
                                      <p:cBhvr additive="base">
                                        <p:cTn id="19"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C8B068A-1C9D-4B41-85DA-D47EDA8A78EA}"/>
              </a:ext>
            </a:extLst>
          </p:cNvPr>
          <p:cNvSpPr>
            <a:spLocks noGrp="1"/>
          </p:cNvSpPr>
          <p:nvPr>
            <p:ph type="title"/>
          </p:nvPr>
        </p:nvSpPr>
        <p:spPr>
          <a:xfrm>
            <a:off x="804672" y="365125"/>
            <a:ext cx="4378881" cy="1325563"/>
          </a:xfrm>
        </p:spPr>
        <p:txBody>
          <a:bodyPr>
            <a:normAutofit/>
          </a:bodyPr>
          <a:lstStyle/>
          <a:p>
            <a:r>
              <a:rPr lang="cs-CZ" dirty="0"/>
              <a:t>PŘÍKLADY Z HISTORIE</a:t>
            </a:r>
          </a:p>
        </p:txBody>
      </p:sp>
      <p:sp>
        <p:nvSpPr>
          <p:cNvPr id="3" name="Zástupný obsah 2">
            <a:extLst>
              <a:ext uri="{FF2B5EF4-FFF2-40B4-BE49-F238E27FC236}">
                <a16:creationId xmlns:a16="http://schemas.microsoft.com/office/drawing/2014/main" id="{EF7891D8-2E17-4276-9C9C-D05187B38B56}"/>
              </a:ext>
            </a:extLst>
          </p:cNvPr>
          <p:cNvSpPr>
            <a:spLocks noGrp="1"/>
          </p:cNvSpPr>
          <p:nvPr>
            <p:ph idx="1"/>
          </p:nvPr>
        </p:nvSpPr>
        <p:spPr>
          <a:xfrm>
            <a:off x="690465" y="2020824"/>
            <a:ext cx="5962262" cy="4151376"/>
          </a:xfrm>
        </p:spPr>
        <p:txBody>
          <a:bodyPr>
            <a:normAutofit/>
          </a:bodyPr>
          <a:lstStyle/>
          <a:p>
            <a:r>
              <a:rPr lang="cs-CZ" sz="3600" b="1" dirty="0"/>
              <a:t>Otroctví </a:t>
            </a:r>
          </a:p>
          <a:p>
            <a:r>
              <a:rPr lang="cs-CZ" sz="2000" dirty="0" err="1"/>
              <a:t>Otroství</a:t>
            </a:r>
            <a:r>
              <a:rPr lang="cs-CZ" sz="2000" dirty="0"/>
              <a:t> existovali již např. ve </a:t>
            </a:r>
            <a:r>
              <a:rPr lang="cs-CZ" sz="2000" dirty="0" err="1"/>
              <a:t>straověkém</a:t>
            </a:r>
            <a:r>
              <a:rPr lang="cs-CZ" sz="2000" dirty="0"/>
              <a:t> Řecku a Egyptě. Největších rozměrů však nabralo v době tzv.:</a:t>
            </a:r>
          </a:p>
          <a:p>
            <a:pPr marL="0" indent="0">
              <a:buNone/>
            </a:pPr>
            <a:endParaRPr lang="cs-CZ" sz="2000" dirty="0"/>
          </a:p>
          <a:p>
            <a:r>
              <a:rPr lang="cs-CZ" sz="2000" dirty="0"/>
              <a:t>„</a:t>
            </a:r>
            <a:r>
              <a:rPr lang="cs-CZ" dirty="0"/>
              <a:t> Transatlantického obchodu s otroky“</a:t>
            </a:r>
            <a:endParaRPr lang="cs-CZ" sz="2000" dirty="0"/>
          </a:p>
          <a:p>
            <a:pPr lvl="1"/>
            <a:r>
              <a:rPr lang="cs-CZ" sz="1600" dirty="0"/>
              <a:t>Americký obchod s otroky  - 17. do 19. století.</a:t>
            </a:r>
          </a:p>
          <a:p>
            <a:pPr marL="0" indent="0">
              <a:buNone/>
            </a:pPr>
            <a:endParaRPr lang="cs-CZ" sz="2000" dirty="0"/>
          </a:p>
          <a:p>
            <a:r>
              <a:rPr lang="cs-CZ" sz="2000" dirty="0"/>
              <a:t>Do otroctví bylo podle historiků uvrženo na </a:t>
            </a:r>
            <a:br>
              <a:rPr lang="cs-CZ" sz="2000" dirty="0"/>
            </a:br>
            <a:r>
              <a:rPr lang="cs-CZ" sz="2000" dirty="0"/>
              <a:t>20 000 000 Afričanů, z nichž se asi polovina utopila již na cestě do Ameriky. </a:t>
            </a:r>
            <a:endParaRPr lang="cs-CZ" sz="1900" dirty="0"/>
          </a:p>
        </p:txBody>
      </p:sp>
      <p:pic>
        <p:nvPicPr>
          <p:cNvPr id="1026" name="Picture 2">
            <a:extLst>
              <a:ext uri="{FF2B5EF4-FFF2-40B4-BE49-F238E27FC236}">
                <a16:creationId xmlns:a16="http://schemas.microsoft.com/office/drawing/2014/main" id="{62FFB2B7-4BB6-4097-842D-08EB61E97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9" y="519081"/>
            <a:ext cx="4707721" cy="264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46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Freeform: Shape 26">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EC8B068A-1C9D-4B41-85DA-D47EDA8A78EA}"/>
              </a:ext>
            </a:extLst>
          </p:cNvPr>
          <p:cNvSpPr>
            <a:spLocks noGrp="1"/>
          </p:cNvSpPr>
          <p:nvPr>
            <p:ph type="title"/>
          </p:nvPr>
        </p:nvSpPr>
        <p:spPr>
          <a:xfrm>
            <a:off x="655320" y="365125"/>
            <a:ext cx="9013052" cy="1623312"/>
          </a:xfrm>
        </p:spPr>
        <p:txBody>
          <a:bodyPr anchor="b">
            <a:normAutofit/>
          </a:bodyPr>
          <a:lstStyle/>
          <a:p>
            <a:r>
              <a:rPr lang="cs-CZ" sz="4000" dirty="0"/>
              <a:t>DALŠÍ PŘÍKLADY</a:t>
            </a:r>
          </a:p>
        </p:txBody>
      </p:sp>
      <p:cxnSp>
        <p:nvCxnSpPr>
          <p:cNvPr id="37" name="Straight Arrow Connector 28">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F7891D8-2E17-4276-9C9C-D05187B38B56}"/>
              </a:ext>
            </a:extLst>
          </p:cNvPr>
          <p:cNvSpPr>
            <a:spLocks noGrp="1"/>
          </p:cNvSpPr>
          <p:nvPr>
            <p:ph idx="1"/>
          </p:nvPr>
        </p:nvSpPr>
        <p:spPr>
          <a:xfrm>
            <a:off x="655319" y="2353564"/>
            <a:ext cx="10625391" cy="4139304"/>
          </a:xfrm>
        </p:spPr>
        <p:txBody>
          <a:bodyPr>
            <a:normAutofit/>
          </a:bodyPr>
          <a:lstStyle/>
          <a:p>
            <a:pPr marL="0" indent="0">
              <a:buNone/>
            </a:pPr>
            <a:r>
              <a:rPr lang="cs-CZ" sz="2400" u="sng" dirty="0"/>
              <a:t>Obecně se tedy jedná o:</a:t>
            </a:r>
          </a:p>
          <a:p>
            <a:r>
              <a:rPr lang="cs-CZ" sz="1800" b="1" dirty="0"/>
              <a:t>GENOCIDY</a:t>
            </a:r>
            <a:r>
              <a:rPr lang="cs-CZ" sz="1800" dirty="0"/>
              <a:t>, příp. masové vraždy/čistky</a:t>
            </a:r>
          </a:p>
          <a:p>
            <a:pPr lvl="1"/>
            <a:r>
              <a:rPr lang="cs-CZ" sz="1800" dirty="0"/>
              <a:t>Př. Rwandská genocida (video pouze pro otrlé)</a:t>
            </a:r>
          </a:p>
          <a:p>
            <a:pPr lvl="1"/>
            <a:r>
              <a:rPr lang="cs-CZ" sz="1800" dirty="0">
                <a:hlinkClick r:id="rId2"/>
              </a:rPr>
              <a:t>https://www.televizeseznam.cz/video/slavnedny/den-kdy-zacala-rwandska-genocida-6-duben-151502</a:t>
            </a:r>
            <a:endParaRPr lang="cs-CZ" sz="1800" dirty="0"/>
          </a:p>
          <a:p>
            <a:r>
              <a:rPr lang="cs-CZ" sz="1800" b="1" dirty="0"/>
              <a:t>NUCENÉ PRÁCE</a:t>
            </a:r>
          </a:p>
          <a:p>
            <a:pPr lvl="1"/>
            <a:r>
              <a:rPr lang="cs-CZ" sz="1800" dirty="0"/>
              <a:t>Práce nebo služba, která je od osoby vymáhána pod pohrůžkou trestu. Taková osoba se na danou práci nenabídla dobrovolně, vykonává je proti vlastní vůli z vůle jiné osoby.</a:t>
            </a:r>
          </a:p>
          <a:p>
            <a:r>
              <a:rPr lang="cs-CZ" sz="1800" b="1" dirty="0"/>
              <a:t>VÁLEČNÉ ZLOČINY</a:t>
            </a:r>
          </a:p>
          <a:p>
            <a:pPr lvl="1"/>
            <a:r>
              <a:rPr lang="cs-CZ" sz="1800" dirty="0"/>
              <a:t>Např. přečin při zacházení s válečnými zajatci, nebo podrobenými civilisty</a:t>
            </a:r>
          </a:p>
          <a:p>
            <a:r>
              <a:rPr lang="cs-CZ" sz="1800" b="1" dirty="0"/>
              <a:t>ZLOČINY PROTI LIDSKOSTI</a:t>
            </a:r>
          </a:p>
          <a:p>
            <a:pPr lvl="1"/>
            <a:r>
              <a:rPr lang="cs-CZ" sz="1800" dirty="0"/>
              <a:t>Mučení</a:t>
            </a:r>
          </a:p>
          <a:p>
            <a:pPr lvl="1"/>
            <a:r>
              <a:rPr lang="cs-CZ" sz="1800" dirty="0"/>
              <a:t>Otrokářství</a:t>
            </a:r>
          </a:p>
        </p:txBody>
      </p:sp>
    </p:spTree>
    <p:extLst>
      <p:ext uri="{BB962C8B-B14F-4D97-AF65-F5344CB8AC3E}">
        <p14:creationId xmlns:p14="http://schemas.microsoft.com/office/powerpoint/2010/main" val="1896973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Nadpis 1">
            <a:extLst>
              <a:ext uri="{FF2B5EF4-FFF2-40B4-BE49-F238E27FC236}">
                <a16:creationId xmlns:a16="http://schemas.microsoft.com/office/drawing/2014/main" id="{5EDD6F57-A3E7-4042-B2E3-2A3ADAF8DF89}"/>
              </a:ext>
            </a:extLst>
          </p:cNvPr>
          <p:cNvSpPr>
            <a:spLocks noGrp="1"/>
          </p:cNvSpPr>
          <p:nvPr>
            <p:ph type="title"/>
          </p:nvPr>
        </p:nvSpPr>
        <p:spPr>
          <a:xfrm>
            <a:off x="6204856" y="932688"/>
            <a:ext cx="5984095" cy="1773936"/>
          </a:xfrm>
        </p:spPr>
        <p:txBody>
          <a:bodyPr anchor="b">
            <a:normAutofit/>
          </a:bodyPr>
          <a:lstStyle/>
          <a:p>
            <a:r>
              <a:rPr lang="cs-CZ" sz="3600" dirty="0"/>
              <a:t>AKTUÁLNÍ SITUACE VE SVĚTĚ</a:t>
            </a:r>
          </a:p>
        </p:txBody>
      </p:sp>
      <p:pic>
        <p:nvPicPr>
          <p:cNvPr id="2050" name="Picture 2" descr="Image result for amnesty international">
            <a:extLst>
              <a:ext uri="{FF2B5EF4-FFF2-40B4-BE49-F238E27FC236}">
                <a16:creationId xmlns:a16="http://schemas.microsoft.com/office/drawing/2014/main" id="{A64F8AFD-A09C-4F95-88EF-F50C405A49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018" y="2020143"/>
            <a:ext cx="5025525" cy="2826857"/>
          </a:xfrm>
          <a:prstGeom prst="rect">
            <a:avLst/>
          </a:prstGeom>
          <a:noFill/>
          <a:extLst>
            <a:ext uri="{909E8E84-426E-40DD-AFC4-6F175D3DCCD1}">
              <a14:hiddenFill xmlns:a14="http://schemas.microsoft.com/office/drawing/2010/main">
                <a:solidFill>
                  <a:srgbClr val="FFFFFF"/>
                </a:solidFill>
              </a14:hiddenFill>
            </a:ext>
          </a:extLst>
        </p:spPr>
      </p:pic>
      <p:cxnSp>
        <p:nvCxnSpPr>
          <p:cNvPr id="2053" name="Straight Connector 72">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561228B7-05DF-4F00-A641-FF3BCC69AEE8}"/>
              </a:ext>
            </a:extLst>
          </p:cNvPr>
          <p:cNvSpPr>
            <a:spLocks noGrp="1"/>
          </p:cNvSpPr>
          <p:nvPr>
            <p:ph idx="1"/>
          </p:nvPr>
        </p:nvSpPr>
        <p:spPr>
          <a:xfrm>
            <a:off x="6684264" y="2898648"/>
            <a:ext cx="4892040" cy="3209544"/>
          </a:xfrm>
        </p:spPr>
        <p:txBody>
          <a:bodyPr anchor="t">
            <a:normAutofit/>
          </a:bodyPr>
          <a:lstStyle/>
          <a:p>
            <a:r>
              <a:rPr lang="cs-CZ" sz="2000" dirty="0"/>
              <a:t>Dodržování lidských práv ve světě sledují a snaží se chránit např. tyto organizace:</a:t>
            </a:r>
          </a:p>
          <a:p>
            <a:r>
              <a:rPr lang="cs-CZ" sz="2000" b="1" dirty="0"/>
              <a:t>AMNESTY INTERNATIONAL</a:t>
            </a:r>
          </a:p>
          <a:p>
            <a:pPr lvl="1"/>
            <a:r>
              <a:rPr lang="cs-CZ" sz="2000" dirty="0"/>
              <a:t>Informace: </a:t>
            </a:r>
            <a:r>
              <a:rPr lang="cs-CZ" sz="2000" dirty="0">
                <a:hlinkClick r:id="rId3"/>
              </a:rPr>
              <a:t>https://www.amnesty.cz/hnuti</a:t>
            </a:r>
            <a:endParaRPr lang="cs-CZ" sz="2000" dirty="0"/>
          </a:p>
          <a:p>
            <a:pPr lvl="1"/>
            <a:r>
              <a:rPr lang="cs-CZ" sz="2000" dirty="0"/>
              <a:t>Mapa konkrétních případů: </a:t>
            </a:r>
            <a:r>
              <a:rPr lang="cs-CZ" sz="2000" dirty="0">
                <a:hlinkClick r:id="rId4"/>
              </a:rPr>
              <a:t>https://www.amnesty.cz/podepsat-online</a:t>
            </a:r>
            <a:r>
              <a:rPr lang="cs-CZ" sz="2000" dirty="0"/>
              <a:t> </a:t>
            </a:r>
          </a:p>
          <a:p>
            <a:endParaRPr lang="cs-CZ" sz="2000" dirty="0"/>
          </a:p>
          <a:p>
            <a:pPr marL="0" indent="0">
              <a:buNone/>
            </a:pPr>
            <a:endParaRPr lang="cs-CZ" sz="2000" dirty="0"/>
          </a:p>
        </p:txBody>
      </p:sp>
    </p:spTree>
    <p:extLst>
      <p:ext uri="{BB962C8B-B14F-4D97-AF65-F5344CB8AC3E}">
        <p14:creationId xmlns:p14="http://schemas.microsoft.com/office/powerpoint/2010/main" val="20203015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2" presetClass="entr" presetSubtype="8"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0-#ppt_w/2"/>
                                          </p:val>
                                        </p:tav>
                                        <p:tav tm="100000">
                                          <p:val>
                                            <p:strVal val="#ppt_x"/>
                                          </p:val>
                                        </p:tav>
                                      </p:tavLst>
                                    </p:anim>
                                    <p:anim calcmode="lin" valueType="num">
                                      <p:cBhvr additive="base">
                                        <p:cTn id="17"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Image result for ČLOVEK V TÍSNI">
            <a:extLst>
              <a:ext uri="{FF2B5EF4-FFF2-40B4-BE49-F238E27FC236}">
                <a16:creationId xmlns:a16="http://schemas.microsoft.com/office/drawing/2014/main" id="{D5A8BE6F-ABEA-4577-90B7-891528C4FE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65" r="11241" b="-1"/>
          <a:stretch/>
        </p:blipFill>
        <p:spPr bwMode="auto">
          <a:xfrm>
            <a:off x="616133" y="573677"/>
            <a:ext cx="5103206" cy="5710645"/>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561228B7-05DF-4F00-A641-FF3BCC69AEE8}"/>
              </a:ext>
            </a:extLst>
          </p:cNvPr>
          <p:cNvSpPr>
            <a:spLocks noGrp="1"/>
          </p:cNvSpPr>
          <p:nvPr>
            <p:ph idx="1"/>
          </p:nvPr>
        </p:nvSpPr>
        <p:spPr>
          <a:xfrm>
            <a:off x="6688182" y="2894529"/>
            <a:ext cx="4887685" cy="3210179"/>
          </a:xfrm>
        </p:spPr>
        <p:txBody>
          <a:bodyPr anchor="t">
            <a:normAutofit/>
          </a:bodyPr>
          <a:lstStyle/>
          <a:p>
            <a:r>
              <a:rPr lang="cs-CZ" sz="2000" dirty="0"/>
              <a:t>Dodržování lidských práv ve světě sledují a snaží se chránit např. tyto organizace:</a:t>
            </a:r>
          </a:p>
          <a:p>
            <a:r>
              <a:rPr lang="cs-CZ" sz="2000" b="1" dirty="0"/>
              <a:t>ČLOVĚK V TÍSNI</a:t>
            </a:r>
          </a:p>
          <a:p>
            <a:pPr lvl="1"/>
            <a:r>
              <a:rPr lang="cs-CZ" sz="2000" dirty="0"/>
              <a:t>Informace: </a:t>
            </a:r>
            <a:r>
              <a:rPr lang="cs-CZ" sz="2000" dirty="0">
                <a:hlinkClick r:id="rId3"/>
              </a:rPr>
              <a:t>https://www.clovekvtisni.cz/kdo-jsme/o-nas</a:t>
            </a:r>
            <a:endParaRPr lang="cs-CZ" sz="2000" dirty="0"/>
          </a:p>
          <a:p>
            <a:pPr lvl="1"/>
            <a:r>
              <a:rPr lang="cs-CZ" sz="2000" dirty="0"/>
              <a:t>Jak a kde pomáhá </a:t>
            </a:r>
            <a:r>
              <a:rPr lang="cs-CZ" sz="2000" dirty="0">
                <a:hlinkClick r:id="rId4"/>
              </a:rPr>
              <a:t>https://www.clovekvtisni.cz/co-delame/lidska-prava-ve-svete</a:t>
            </a:r>
            <a:endParaRPr lang="cs-CZ" sz="2000" dirty="0"/>
          </a:p>
          <a:p>
            <a:pPr marL="0" indent="0">
              <a:buNone/>
            </a:pPr>
            <a:endParaRPr lang="cs-CZ" sz="2000" dirty="0"/>
          </a:p>
        </p:txBody>
      </p:sp>
      <p:sp>
        <p:nvSpPr>
          <p:cNvPr id="11" name="Nadpis 1">
            <a:extLst>
              <a:ext uri="{FF2B5EF4-FFF2-40B4-BE49-F238E27FC236}">
                <a16:creationId xmlns:a16="http://schemas.microsoft.com/office/drawing/2014/main" id="{23ECA238-4C20-4FEE-A2CF-7CE365D5F201}"/>
              </a:ext>
            </a:extLst>
          </p:cNvPr>
          <p:cNvSpPr txBox="1">
            <a:spLocks/>
          </p:cNvSpPr>
          <p:nvPr/>
        </p:nvSpPr>
        <p:spPr>
          <a:xfrm>
            <a:off x="6204856" y="932688"/>
            <a:ext cx="5984095" cy="17739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600"/>
              <a:t>AKTUÁLNÍ SITUACE VE SVĚTĚ</a:t>
            </a:r>
            <a:endParaRPr lang="cs-CZ" sz="3600" dirty="0"/>
          </a:p>
        </p:txBody>
      </p:sp>
    </p:spTree>
    <p:extLst>
      <p:ext uri="{BB962C8B-B14F-4D97-AF65-F5344CB8AC3E}">
        <p14:creationId xmlns:p14="http://schemas.microsoft.com/office/powerpoint/2010/main" val="1062407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2" presetClass="entr" presetSubtype="8"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additive="base">
                                        <p:cTn id="16" dur="500" fill="hold"/>
                                        <p:tgtEl>
                                          <p:spTgt spid="4100"/>
                                        </p:tgtEl>
                                        <p:attrNameLst>
                                          <p:attrName>ppt_x</p:attrName>
                                        </p:attrNameLst>
                                      </p:cBhvr>
                                      <p:tavLst>
                                        <p:tav tm="0">
                                          <p:val>
                                            <p:strVal val="0-#ppt_w/2"/>
                                          </p:val>
                                        </p:tav>
                                        <p:tav tm="100000">
                                          <p:val>
                                            <p:strVal val="#ppt_x"/>
                                          </p:val>
                                        </p:tav>
                                      </p:tavLst>
                                    </p:anim>
                                    <p:anim calcmode="lin" valueType="num">
                                      <p:cBhvr additive="base">
                                        <p:cTn id="17"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Nadpis 1">
            <a:extLst>
              <a:ext uri="{FF2B5EF4-FFF2-40B4-BE49-F238E27FC236}">
                <a16:creationId xmlns:a16="http://schemas.microsoft.com/office/drawing/2014/main" id="{23ECA238-4C20-4FEE-A2CF-7CE365D5F201}"/>
              </a:ext>
            </a:extLst>
          </p:cNvPr>
          <p:cNvSpPr txBox="1">
            <a:spLocks/>
          </p:cNvSpPr>
          <p:nvPr/>
        </p:nvSpPr>
        <p:spPr>
          <a:xfrm>
            <a:off x="2560590" y="314326"/>
            <a:ext cx="7704666" cy="1209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rgbClr val="FFFFFF"/>
                </a:solidFill>
                <a:latin typeface="+mj-lt"/>
                <a:ea typeface="+mj-ea"/>
                <a:cs typeface="+mj-cs"/>
              </a:rPr>
              <a:t>AKTUÁLNÍ SITUACE VE SVĚTĚ</a:t>
            </a:r>
          </a:p>
        </p:txBody>
      </p:sp>
      <p:sp>
        <p:nvSpPr>
          <p:cNvPr id="3" name="Zástupný obsah 2">
            <a:extLst>
              <a:ext uri="{FF2B5EF4-FFF2-40B4-BE49-F238E27FC236}">
                <a16:creationId xmlns:a16="http://schemas.microsoft.com/office/drawing/2014/main" id="{561228B7-05DF-4F00-A641-FF3BCC69AEE8}"/>
              </a:ext>
            </a:extLst>
          </p:cNvPr>
          <p:cNvSpPr>
            <a:spLocks noGrp="1"/>
          </p:cNvSpPr>
          <p:nvPr>
            <p:ph idx="1"/>
          </p:nvPr>
        </p:nvSpPr>
        <p:spPr>
          <a:xfrm>
            <a:off x="2913110" y="1524000"/>
            <a:ext cx="6874933" cy="4791075"/>
          </a:xfrm>
        </p:spPr>
        <p:txBody>
          <a:bodyPr vert="horz" lIns="91440" tIns="45720" rIns="91440" bIns="45720" rtlCol="0" anchor="ctr">
            <a:normAutofit/>
          </a:bodyPr>
          <a:lstStyle/>
          <a:p>
            <a:pPr marL="0" indent="0">
              <a:buNone/>
            </a:pPr>
            <a:r>
              <a:rPr lang="cs-CZ" sz="2000" dirty="0"/>
              <a:t>Pár příkladů:</a:t>
            </a:r>
          </a:p>
          <a:p>
            <a:r>
              <a:rPr lang="en-US" sz="2000" dirty="0" err="1">
                <a:solidFill>
                  <a:schemeClr val="accent1">
                    <a:lumMod val="60000"/>
                    <a:lumOff val="40000"/>
                  </a:schemeClr>
                </a:solidFill>
              </a:rPr>
              <a:t>Severní</a:t>
            </a:r>
            <a:r>
              <a:rPr lang="en-US" sz="2000" dirty="0">
                <a:solidFill>
                  <a:schemeClr val="accent1">
                    <a:lumMod val="60000"/>
                    <a:lumOff val="40000"/>
                  </a:schemeClr>
                </a:solidFill>
              </a:rPr>
              <a:t> Korea</a:t>
            </a:r>
            <a:r>
              <a:rPr lang="en-US" sz="2000" dirty="0">
                <a:solidFill>
                  <a:srgbClr val="FFFFFF"/>
                </a:solidFill>
              </a:rPr>
              <a:t> – </a:t>
            </a:r>
            <a:r>
              <a:rPr lang="en-US" sz="2000" dirty="0" err="1">
                <a:solidFill>
                  <a:srgbClr val="FFFFFF"/>
                </a:solidFill>
              </a:rPr>
              <a:t>absolutní</a:t>
            </a:r>
            <a:r>
              <a:rPr lang="en-US" sz="2000" dirty="0">
                <a:solidFill>
                  <a:srgbClr val="FFFFFF"/>
                </a:solidFill>
              </a:rPr>
              <a:t> </a:t>
            </a:r>
            <a:r>
              <a:rPr lang="en-US" sz="2000" dirty="0" err="1">
                <a:solidFill>
                  <a:srgbClr val="FFFFFF"/>
                </a:solidFill>
              </a:rPr>
              <a:t>izolace</a:t>
            </a:r>
            <a:r>
              <a:rPr lang="en-US" sz="2000" dirty="0">
                <a:solidFill>
                  <a:srgbClr val="FFFFFF"/>
                </a:solidFill>
              </a:rPr>
              <a:t> od </a:t>
            </a:r>
            <a:r>
              <a:rPr lang="en-US" sz="2000" dirty="0" err="1">
                <a:solidFill>
                  <a:srgbClr val="FFFFFF"/>
                </a:solidFill>
              </a:rPr>
              <a:t>okolního</a:t>
            </a:r>
            <a:r>
              <a:rPr lang="en-US" sz="2000" dirty="0">
                <a:solidFill>
                  <a:srgbClr val="FFFFFF"/>
                </a:solidFill>
              </a:rPr>
              <a:t> </a:t>
            </a:r>
            <a:r>
              <a:rPr lang="en-US" sz="2000" dirty="0" err="1">
                <a:solidFill>
                  <a:srgbClr val="FFFFFF"/>
                </a:solidFill>
              </a:rPr>
              <a:t>světa</a:t>
            </a:r>
            <a:r>
              <a:rPr lang="en-US" sz="2000" dirty="0">
                <a:solidFill>
                  <a:srgbClr val="FFFFFF"/>
                </a:solidFill>
              </a:rPr>
              <a:t>, </a:t>
            </a:r>
            <a:r>
              <a:rPr lang="en-US" sz="2000" dirty="0" err="1">
                <a:solidFill>
                  <a:srgbClr val="FFFFFF"/>
                </a:solidFill>
              </a:rPr>
              <a:t>bída</a:t>
            </a:r>
            <a:r>
              <a:rPr lang="en-US" sz="2000" dirty="0">
                <a:solidFill>
                  <a:srgbClr val="FFFFFF"/>
                </a:solidFill>
              </a:rPr>
              <a:t> </a:t>
            </a:r>
          </a:p>
          <a:p>
            <a:r>
              <a:rPr lang="en-US" sz="2000" dirty="0" err="1">
                <a:solidFill>
                  <a:schemeClr val="accent1">
                    <a:lumMod val="60000"/>
                    <a:lumOff val="40000"/>
                  </a:schemeClr>
                </a:solidFill>
              </a:rPr>
              <a:t>Mauretánie</a:t>
            </a:r>
            <a:r>
              <a:rPr lang="en-US" sz="2000" dirty="0">
                <a:solidFill>
                  <a:srgbClr val="FFFFFF"/>
                </a:solidFill>
              </a:rPr>
              <a:t> – </a:t>
            </a:r>
            <a:r>
              <a:rPr lang="en-US" sz="2000" dirty="0" err="1">
                <a:solidFill>
                  <a:srgbClr val="FFFFFF"/>
                </a:solidFill>
              </a:rPr>
              <a:t>dodnes</a:t>
            </a:r>
            <a:r>
              <a:rPr lang="en-US" sz="2000" dirty="0">
                <a:solidFill>
                  <a:srgbClr val="FFFFFF"/>
                </a:solidFill>
              </a:rPr>
              <a:t> </a:t>
            </a:r>
            <a:r>
              <a:rPr lang="en-US" sz="2000" dirty="0" err="1">
                <a:solidFill>
                  <a:srgbClr val="FFFFFF"/>
                </a:solidFill>
              </a:rPr>
              <a:t>existuje</a:t>
            </a:r>
            <a:r>
              <a:rPr lang="en-US" sz="2000" dirty="0">
                <a:solidFill>
                  <a:srgbClr val="FFFFFF"/>
                </a:solidFill>
              </a:rPr>
              <a:t> </a:t>
            </a:r>
            <a:r>
              <a:rPr lang="en-US" sz="2000" dirty="0" err="1">
                <a:solidFill>
                  <a:srgbClr val="FFFFFF"/>
                </a:solidFill>
              </a:rPr>
              <a:t>otroctví</a:t>
            </a:r>
            <a:endParaRPr lang="en-US" sz="2000" dirty="0">
              <a:solidFill>
                <a:srgbClr val="FFFFFF"/>
              </a:solidFill>
            </a:endParaRPr>
          </a:p>
          <a:p>
            <a:r>
              <a:rPr lang="en-US" sz="2000" dirty="0" err="1">
                <a:solidFill>
                  <a:schemeClr val="accent1">
                    <a:lumMod val="60000"/>
                    <a:lumOff val="40000"/>
                  </a:schemeClr>
                </a:solidFill>
              </a:rPr>
              <a:t>Čína</a:t>
            </a:r>
            <a:r>
              <a:rPr lang="en-US" sz="2000" dirty="0">
                <a:solidFill>
                  <a:srgbClr val="FFFFFF"/>
                </a:solidFill>
              </a:rPr>
              <a:t> – </a:t>
            </a:r>
            <a:r>
              <a:rPr lang="en-US" sz="2000" dirty="0" err="1">
                <a:solidFill>
                  <a:srgbClr val="FFFFFF"/>
                </a:solidFill>
              </a:rPr>
              <a:t>cenzura</a:t>
            </a:r>
            <a:r>
              <a:rPr lang="en-US" sz="2000" dirty="0">
                <a:solidFill>
                  <a:srgbClr val="FFFFFF"/>
                </a:solidFill>
              </a:rPr>
              <a:t> </a:t>
            </a:r>
            <a:r>
              <a:rPr lang="en-US" sz="2000" dirty="0" err="1">
                <a:solidFill>
                  <a:srgbClr val="FFFFFF"/>
                </a:solidFill>
              </a:rPr>
              <a:t>internetu</a:t>
            </a:r>
            <a:r>
              <a:rPr lang="en-US" sz="2000" dirty="0">
                <a:solidFill>
                  <a:srgbClr val="FFFFFF"/>
                </a:solidFill>
              </a:rPr>
              <a:t>, </a:t>
            </a:r>
            <a:r>
              <a:rPr lang="en-US" sz="2000" dirty="0" err="1">
                <a:solidFill>
                  <a:srgbClr val="FFFFFF"/>
                </a:solidFill>
              </a:rPr>
              <a:t>potlačování</a:t>
            </a:r>
            <a:r>
              <a:rPr lang="en-US" sz="2000" dirty="0">
                <a:solidFill>
                  <a:srgbClr val="FFFFFF"/>
                </a:solidFill>
              </a:rPr>
              <a:t> </a:t>
            </a:r>
            <a:r>
              <a:rPr lang="en-US" sz="2000" dirty="0" err="1">
                <a:solidFill>
                  <a:srgbClr val="FFFFFF"/>
                </a:solidFill>
              </a:rPr>
              <a:t>kritiků</a:t>
            </a:r>
            <a:r>
              <a:rPr lang="en-US" sz="2000" dirty="0">
                <a:solidFill>
                  <a:srgbClr val="FFFFFF"/>
                </a:solidFill>
              </a:rPr>
              <a:t> </a:t>
            </a:r>
            <a:r>
              <a:rPr lang="en-US" sz="2000" dirty="0" err="1">
                <a:solidFill>
                  <a:srgbClr val="FFFFFF"/>
                </a:solidFill>
              </a:rPr>
              <a:t>režimu</a:t>
            </a:r>
            <a:endParaRPr lang="en-US" sz="2000" dirty="0">
              <a:solidFill>
                <a:srgbClr val="FFFFFF"/>
              </a:solidFill>
            </a:endParaRPr>
          </a:p>
          <a:p>
            <a:r>
              <a:rPr lang="en-US" sz="2000" dirty="0" err="1">
                <a:solidFill>
                  <a:schemeClr val="accent1">
                    <a:lumMod val="60000"/>
                    <a:lumOff val="40000"/>
                  </a:schemeClr>
                </a:solidFill>
              </a:rPr>
              <a:t>Kuba</a:t>
            </a:r>
            <a:r>
              <a:rPr lang="en-US" sz="2000" dirty="0">
                <a:solidFill>
                  <a:srgbClr val="FFFFFF"/>
                </a:solidFill>
              </a:rPr>
              <a:t> – </a:t>
            </a:r>
            <a:r>
              <a:rPr lang="en-US" sz="2000" dirty="0" err="1">
                <a:solidFill>
                  <a:srgbClr val="FFFFFF"/>
                </a:solidFill>
              </a:rPr>
              <a:t>političtí</a:t>
            </a:r>
            <a:r>
              <a:rPr lang="en-US" sz="2000" dirty="0">
                <a:solidFill>
                  <a:srgbClr val="FFFFFF"/>
                </a:solidFill>
              </a:rPr>
              <a:t> </a:t>
            </a:r>
            <a:r>
              <a:rPr lang="en-US" sz="2000" dirty="0" err="1">
                <a:solidFill>
                  <a:srgbClr val="FFFFFF"/>
                </a:solidFill>
              </a:rPr>
              <a:t>vězni</a:t>
            </a:r>
            <a:endParaRPr lang="en-US" sz="2000" dirty="0">
              <a:solidFill>
                <a:srgbClr val="FFFFFF"/>
              </a:solidFill>
            </a:endParaRPr>
          </a:p>
          <a:p>
            <a:r>
              <a:rPr lang="en-US" sz="2000" dirty="0" err="1">
                <a:solidFill>
                  <a:schemeClr val="accent1">
                    <a:lumMod val="60000"/>
                    <a:lumOff val="40000"/>
                  </a:schemeClr>
                </a:solidFill>
              </a:rPr>
              <a:t>Rusko</a:t>
            </a:r>
            <a:r>
              <a:rPr lang="en-US" sz="2000" dirty="0">
                <a:solidFill>
                  <a:srgbClr val="FFFFFF"/>
                </a:solidFill>
              </a:rPr>
              <a:t> – </a:t>
            </a:r>
            <a:r>
              <a:rPr lang="en-US" sz="2000" dirty="0" err="1">
                <a:solidFill>
                  <a:srgbClr val="FFFFFF"/>
                </a:solidFill>
              </a:rPr>
              <a:t>potlačování</a:t>
            </a:r>
            <a:r>
              <a:rPr lang="en-US" sz="2000" dirty="0">
                <a:solidFill>
                  <a:srgbClr val="FFFFFF"/>
                </a:solidFill>
              </a:rPr>
              <a:t> </a:t>
            </a:r>
            <a:r>
              <a:rPr lang="en-US" sz="2000" dirty="0" err="1">
                <a:solidFill>
                  <a:srgbClr val="FFFFFF"/>
                </a:solidFill>
              </a:rPr>
              <a:t>kritiků</a:t>
            </a:r>
            <a:r>
              <a:rPr lang="en-US" sz="2000" dirty="0">
                <a:solidFill>
                  <a:srgbClr val="FFFFFF"/>
                </a:solidFill>
              </a:rPr>
              <a:t> </a:t>
            </a:r>
            <a:r>
              <a:rPr lang="en-US" sz="2000" dirty="0" err="1">
                <a:solidFill>
                  <a:srgbClr val="FFFFFF"/>
                </a:solidFill>
              </a:rPr>
              <a:t>režimu</a:t>
            </a:r>
            <a:endParaRPr lang="en-US" sz="2000" dirty="0">
              <a:solidFill>
                <a:srgbClr val="FFFFFF"/>
              </a:solidFill>
            </a:endParaRPr>
          </a:p>
          <a:p>
            <a:r>
              <a:rPr lang="en-US" sz="2000" dirty="0">
                <a:solidFill>
                  <a:schemeClr val="accent1">
                    <a:lumMod val="60000"/>
                    <a:lumOff val="40000"/>
                  </a:schemeClr>
                </a:solidFill>
              </a:rPr>
              <a:t>Kongo</a:t>
            </a:r>
            <a:r>
              <a:rPr lang="en-US" sz="2000" dirty="0">
                <a:solidFill>
                  <a:srgbClr val="FFFFFF"/>
                </a:solidFill>
              </a:rPr>
              <a:t> – </a:t>
            </a:r>
            <a:r>
              <a:rPr lang="en-US" sz="2000" dirty="0" err="1">
                <a:solidFill>
                  <a:srgbClr val="FFFFFF"/>
                </a:solidFill>
              </a:rPr>
              <a:t>dětští</a:t>
            </a:r>
            <a:r>
              <a:rPr lang="en-US" sz="2000" dirty="0">
                <a:solidFill>
                  <a:srgbClr val="FFFFFF"/>
                </a:solidFill>
              </a:rPr>
              <a:t> </a:t>
            </a:r>
            <a:r>
              <a:rPr lang="en-US" sz="2000" dirty="0" err="1">
                <a:solidFill>
                  <a:srgbClr val="FFFFFF"/>
                </a:solidFill>
              </a:rPr>
              <a:t>vojáci</a:t>
            </a:r>
            <a:r>
              <a:rPr lang="en-US" sz="2000" dirty="0">
                <a:solidFill>
                  <a:srgbClr val="FFFFFF"/>
                </a:solidFill>
              </a:rPr>
              <a:t>, </a:t>
            </a:r>
            <a:r>
              <a:rPr lang="en-US" sz="2000" dirty="0" err="1">
                <a:solidFill>
                  <a:srgbClr val="FFFFFF"/>
                </a:solidFill>
              </a:rPr>
              <a:t>sexuální</a:t>
            </a:r>
            <a:r>
              <a:rPr lang="en-US" sz="2000" dirty="0">
                <a:solidFill>
                  <a:srgbClr val="FFFFFF"/>
                </a:solidFill>
              </a:rPr>
              <a:t> </a:t>
            </a:r>
            <a:r>
              <a:rPr lang="en-US" sz="2000" dirty="0" err="1">
                <a:solidFill>
                  <a:srgbClr val="FFFFFF"/>
                </a:solidFill>
              </a:rPr>
              <a:t>násilí</a:t>
            </a:r>
            <a:endParaRPr lang="en-US" sz="2000" dirty="0">
              <a:solidFill>
                <a:srgbClr val="FFFFFF"/>
              </a:solidFill>
            </a:endParaRPr>
          </a:p>
          <a:p>
            <a:r>
              <a:rPr lang="en-US" sz="2000" dirty="0" err="1">
                <a:solidFill>
                  <a:schemeClr val="accent1">
                    <a:lumMod val="60000"/>
                    <a:lumOff val="40000"/>
                  </a:schemeClr>
                </a:solidFill>
              </a:rPr>
              <a:t>Kambodža</a:t>
            </a:r>
            <a:r>
              <a:rPr lang="en-US" sz="2000" dirty="0">
                <a:solidFill>
                  <a:srgbClr val="FFFFFF"/>
                </a:solidFill>
              </a:rPr>
              <a:t> – </a:t>
            </a:r>
            <a:r>
              <a:rPr lang="en-US" sz="2000" dirty="0" err="1">
                <a:solidFill>
                  <a:srgbClr val="FFFFFF"/>
                </a:solidFill>
              </a:rPr>
              <a:t>dětská</a:t>
            </a:r>
            <a:r>
              <a:rPr lang="en-US" sz="2000" dirty="0">
                <a:solidFill>
                  <a:srgbClr val="FFFFFF"/>
                </a:solidFill>
              </a:rPr>
              <a:t> </a:t>
            </a:r>
            <a:r>
              <a:rPr lang="en-US" sz="2000" dirty="0" err="1">
                <a:solidFill>
                  <a:srgbClr val="FFFFFF"/>
                </a:solidFill>
              </a:rPr>
              <a:t>práce</a:t>
            </a:r>
            <a:r>
              <a:rPr lang="en-US" sz="2000" dirty="0">
                <a:solidFill>
                  <a:srgbClr val="FFFFFF"/>
                </a:solidFill>
              </a:rPr>
              <a:t> </a:t>
            </a:r>
          </a:p>
          <a:p>
            <a:r>
              <a:rPr lang="en-US" sz="2000" dirty="0" err="1">
                <a:solidFill>
                  <a:schemeClr val="accent1">
                    <a:lumMod val="60000"/>
                    <a:lumOff val="40000"/>
                  </a:schemeClr>
                </a:solidFill>
              </a:rPr>
              <a:t>Islámské</a:t>
            </a:r>
            <a:r>
              <a:rPr lang="en-US" sz="2000" dirty="0">
                <a:solidFill>
                  <a:srgbClr val="FFFFFF"/>
                </a:solidFill>
              </a:rPr>
              <a:t> </a:t>
            </a:r>
            <a:r>
              <a:rPr lang="en-US" sz="2000" dirty="0" err="1">
                <a:solidFill>
                  <a:schemeClr val="accent1">
                    <a:lumMod val="60000"/>
                    <a:lumOff val="40000"/>
                  </a:schemeClr>
                </a:solidFill>
              </a:rPr>
              <a:t>země</a:t>
            </a:r>
            <a:r>
              <a:rPr lang="en-US" sz="2000" dirty="0">
                <a:solidFill>
                  <a:srgbClr val="FFFFFF"/>
                </a:solidFill>
              </a:rPr>
              <a:t> – </a:t>
            </a:r>
            <a:r>
              <a:rPr lang="en-US" sz="2000" dirty="0" err="1">
                <a:solidFill>
                  <a:srgbClr val="FFFFFF"/>
                </a:solidFill>
              </a:rPr>
              <a:t>postavení</a:t>
            </a:r>
            <a:r>
              <a:rPr lang="en-US" sz="2000" dirty="0">
                <a:solidFill>
                  <a:srgbClr val="FFFFFF"/>
                </a:solidFill>
              </a:rPr>
              <a:t> </a:t>
            </a:r>
            <a:r>
              <a:rPr lang="en-US" sz="2000" dirty="0" err="1">
                <a:solidFill>
                  <a:srgbClr val="FFFFFF"/>
                </a:solidFill>
              </a:rPr>
              <a:t>žen</a:t>
            </a:r>
            <a:r>
              <a:rPr lang="en-US" sz="2000" dirty="0">
                <a:solidFill>
                  <a:srgbClr val="FFFFFF"/>
                </a:solidFill>
              </a:rPr>
              <a:t>, </a:t>
            </a:r>
            <a:r>
              <a:rPr lang="en-US" sz="2000" dirty="0" err="1">
                <a:solidFill>
                  <a:srgbClr val="FFFFFF"/>
                </a:solidFill>
              </a:rPr>
              <a:t>právo</a:t>
            </a:r>
            <a:r>
              <a:rPr lang="en-US" sz="2000" dirty="0">
                <a:solidFill>
                  <a:srgbClr val="FFFFFF"/>
                </a:solidFill>
              </a:rPr>
              <a:t> </a:t>
            </a:r>
            <a:r>
              <a:rPr lang="en-US" sz="2000" dirty="0" err="1">
                <a:solidFill>
                  <a:srgbClr val="FFFFFF"/>
                </a:solidFill>
              </a:rPr>
              <a:t>šária</a:t>
            </a:r>
            <a:endParaRPr lang="cs-CZ" sz="2000" dirty="0">
              <a:solidFill>
                <a:srgbClr val="FFFFFF"/>
              </a:solidFill>
            </a:endParaRPr>
          </a:p>
          <a:p>
            <a:r>
              <a:rPr lang="cs-CZ" sz="2000" dirty="0">
                <a:solidFill>
                  <a:schemeClr val="accent1">
                    <a:lumMod val="60000"/>
                    <a:lumOff val="40000"/>
                  </a:schemeClr>
                </a:solidFill>
              </a:rPr>
              <a:t>Tibet</a:t>
            </a:r>
          </a:p>
          <a:p>
            <a:r>
              <a:rPr lang="cs-CZ" sz="2000" dirty="0">
                <a:solidFill>
                  <a:srgbClr val="FFFFFF"/>
                </a:solidFill>
              </a:rPr>
              <a:t>…</a:t>
            </a:r>
            <a:endParaRPr lang="en-US" sz="2000" dirty="0">
              <a:solidFill>
                <a:srgbClr val="FFFFFF"/>
              </a:solidFill>
            </a:endParaRPr>
          </a:p>
        </p:txBody>
      </p:sp>
      <p:sp>
        <p:nvSpPr>
          <p:cNvPr id="2" name="TextovéPole 1">
            <a:extLst>
              <a:ext uri="{FF2B5EF4-FFF2-40B4-BE49-F238E27FC236}">
                <a16:creationId xmlns:a16="http://schemas.microsoft.com/office/drawing/2014/main" id="{0373E477-02CC-4CAC-B5CE-5A0D631DCEE2}"/>
              </a:ext>
            </a:extLst>
          </p:cNvPr>
          <p:cNvSpPr txBox="1"/>
          <p:nvPr/>
        </p:nvSpPr>
        <p:spPr>
          <a:xfrm>
            <a:off x="778933" y="6315075"/>
            <a:ext cx="10634133" cy="369332"/>
          </a:xfrm>
          <a:prstGeom prst="rect">
            <a:avLst/>
          </a:prstGeom>
          <a:noFill/>
        </p:spPr>
        <p:txBody>
          <a:bodyPr wrap="square" rtlCol="0">
            <a:spAutoFit/>
          </a:bodyPr>
          <a:lstStyle/>
          <a:p>
            <a:r>
              <a:rPr lang="cs-CZ" dirty="0"/>
              <a:t>Jednotlivé případy si můžeš dohledat právě na stránkách </a:t>
            </a:r>
            <a:r>
              <a:rPr lang="cs-CZ" dirty="0" err="1"/>
              <a:t>Amnesty</a:t>
            </a:r>
            <a:r>
              <a:rPr lang="cs-CZ" dirty="0"/>
              <a:t> </a:t>
            </a:r>
            <a:r>
              <a:rPr lang="cs-CZ" dirty="0" err="1"/>
              <a:t>Int</a:t>
            </a:r>
            <a:r>
              <a:rPr lang="cs-CZ" dirty="0"/>
              <a:t>.: </a:t>
            </a:r>
            <a:r>
              <a:rPr lang="cs-CZ" dirty="0">
                <a:hlinkClick r:id="rId2"/>
              </a:rPr>
              <a:t>https://www.amnesty.cz/search!search</a:t>
            </a:r>
            <a:r>
              <a:rPr lang="cs-CZ" dirty="0"/>
              <a:t> </a:t>
            </a:r>
          </a:p>
        </p:txBody>
      </p:sp>
    </p:spTree>
    <p:extLst>
      <p:ext uri="{BB962C8B-B14F-4D97-AF65-F5344CB8AC3E}">
        <p14:creationId xmlns:p14="http://schemas.microsoft.com/office/powerpoint/2010/main" val="2027737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718</Words>
  <Application>Microsoft Office PowerPoint</Application>
  <PresentationFormat>Širokoúhlá obrazovka</PresentationFormat>
  <Paragraphs>80</Paragraphs>
  <Slides>14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Abadi</vt:lpstr>
      <vt:lpstr>Arial</vt:lpstr>
      <vt:lpstr>Calibri</vt:lpstr>
      <vt:lpstr>Calibri Light</vt:lpstr>
      <vt:lpstr>Tw Cen MT</vt:lpstr>
      <vt:lpstr>Motiv Office</vt:lpstr>
      <vt:lpstr>Začni stiskem F5, nebo spusť prezentaci klasicky.</vt:lpstr>
      <vt:lpstr>PORUŠOVÁNÍ LIDSKÝCH PRÁV</vt:lpstr>
      <vt:lpstr>PŘÍKLADY Z HISTORIE</vt:lpstr>
      <vt:lpstr>PŘÍKLADY Z HISTORIE</vt:lpstr>
      <vt:lpstr>PŘÍKLADY Z HISTORIE</vt:lpstr>
      <vt:lpstr>DALŠÍ PŘÍKLADY</vt:lpstr>
      <vt:lpstr>AKTUÁLNÍ SITUACE VE SVĚTĚ</vt:lpstr>
      <vt:lpstr>Prezentace aplikace PowerPoint</vt:lpstr>
      <vt:lpstr>Prezentace aplikace PowerPoint</vt:lpstr>
      <vt:lpstr>OCHRANA LIDSKÝCH PRÁV</vt:lpstr>
      <vt:lpstr>Prezentace aplikace PowerPoint</vt:lpstr>
      <vt:lpstr>NATO  Severoatlantická aliance  POLITICKÁ A VOJENSKÁ ALIANCE</vt:lpstr>
      <vt:lpstr>I přes všechny vnější a vnitřní odlišnosti nikdy nezapomínejme na to,  VŠICHNI LIDÉ JSOU SI ROVNI.  Lidská práva nesmí být odepředna žádné lidské bytosti na světě, bez ohledu na rasu, pohlaví, národnost, jazyk, náboženské přesvědčení nebo politickou příslušnost.  </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Začni stiskem F5, nebo spusť prezentaci klasicky.</dc:title>
  <dc:creator>Erik Berger</dc:creator>
  <cp:lastModifiedBy>Erik Berger</cp:lastModifiedBy>
  <cp:revision>5</cp:revision>
  <dcterms:created xsi:type="dcterms:W3CDTF">2020-03-26T20:51:20Z</dcterms:created>
  <dcterms:modified xsi:type="dcterms:W3CDTF">2020-03-27T07:29:45Z</dcterms:modified>
</cp:coreProperties>
</file>