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1" r:id="rId4"/>
    <p:sldId id="274" r:id="rId5"/>
    <p:sldId id="275" r:id="rId6"/>
    <p:sldId id="276" r:id="rId7"/>
    <p:sldId id="278" r:id="rId8"/>
    <p:sldId id="279" r:id="rId9"/>
    <p:sldId id="282" r:id="rId10"/>
    <p:sldId id="259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6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4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9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1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1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1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3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7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3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9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0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77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3-us-west-2.amazonaws.com/uw-s3-cdn/wp-content/uploads/sites/6/2015/02/04173740/16091594158_7abf05498e_k.jpg" TargetMode="External"/><Relationship Id="rId3" Type="http://schemas.openxmlformats.org/officeDocument/2006/relationships/hyperlink" Target="https://www.finance.cz/zpravy/finance/107534-globalizace-prilezitost-ci-hrozba-pro-ekonomiku/" TargetMode="External"/><Relationship Id="rId7" Type="http://schemas.openxmlformats.org/officeDocument/2006/relationships/hyperlink" Target="https://nakladatelstvi.portal.cz/nakladatelstvi/aktuality/79834/globalizace" TargetMode="External"/><Relationship Id="rId12" Type="http://schemas.openxmlformats.org/officeDocument/2006/relationships/hyperlink" Target="https://www.atholhospital.org/images/athBanner/imgBanner/banner2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rtechadvisor.com/articles/content-experience/multicultural-marketing-strategy-examples/" TargetMode="External"/><Relationship Id="rId11" Type="http://schemas.openxmlformats.org/officeDocument/2006/relationships/hyperlink" Target="https://www.itz-sold.com/wp-content/uploads/2016/07/ISi758dlx6bhsi0000000000-1.jpg" TargetMode="External"/><Relationship Id="rId5" Type="http://schemas.openxmlformats.org/officeDocument/2006/relationships/hyperlink" Target="https://www.finance.cz/zpravy/finance/51215-kladne-i-zaporne-stranky-globalizace/" TargetMode="External"/><Relationship Id="rId10" Type="http://schemas.openxmlformats.org/officeDocument/2006/relationships/hyperlink" Target="https://miro.medium.com/max/1080/1*P-lJFdGVMQq0e0VJOVD4hA.jpeg" TargetMode="External"/><Relationship Id="rId4" Type="http://schemas.openxmlformats.org/officeDocument/2006/relationships/hyperlink" Target="https://kasl-nabytek.cz/prodejna_nabytek_kasl_bystrice_pod_hostynem.jpg" TargetMode="External"/><Relationship Id="rId9" Type="http://schemas.openxmlformats.org/officeDocument/2006/relationships/hyperlink" Target="https://letabaherald.co.za/wp-content/uploads/sites/113/2016/11/one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fd.cz/film/51245-the-true-cost/prehled/" TargetMode="External"/><Relationship Id="rId2" Type="http://schemas.openxmlformats.org/officeDocument/2006/relationships/hyperlink" Target="https://www.fastcompany.com/90213069/why-this-clothing-company-is-making-its-factory-wages-publi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t24.ceskatelevize.cz/svet/2105684-pralesy-i-vzacne-druhy-dal-ustupuji-palmovym-plantazim-svedkem-byla-i-kamera-ct" TargetMode="External"/><Relationship Id="rId2" Type="http://schemas.openxmlformats.org/officeDocument/2006/relationships/hyperlink" Target="https://ct24.ceskatelevize.cz/svet/2963768-uz-ne-jen-drogy-a-zbrane-v-mexiku-zuri-avokadove-valk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bsah obrázku jídlo&#10;&#10;Popis byl vytvořen automaticky">
            <a:extLst>
              <a:ext uri="{FF2B5EF4-FFF2-40B4-BE49-F238E27FC236}">
                <a16:creationId xmlns:a16="http://schemas.microsoft.com/office/drawing/2014/main" id="{AE3A689A-32FC-4C89-86BE-B0A0BBD5B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26EE82E-50A8-403A-A6EC-2D2D27F6B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339" y="1253696"/>
            <a:ext cx="11565811" cy="202134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Stiskni F5, nebo spusť prezentaci klasicky.</a:t>
            </a:r>
          </a:p>
        </p:txBody>
      </p:sp>
    </p:spTree>
    <p:extLst>
      <p:ext uri="{BB962C8B-B14F-4D97-AF65-F5344CB8AC3E}">
        <p14:creationId xmlns:p14="http://schemas.microsoft.com/office/powerpoint/2010/main" val="518373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sah obrázku jídlo&#10;&#10;Popis byl vytvořen automaticky">
            <a:extLst>
              <a:ext uri="{FF2B5EF4-FFF2-40B4-BE49-F238E27FC236}">
                <a16:creationId xmlns:a16="http://schemas.microsoft.com/office/drawing/2014/main" id="{BDB85005-0AEF-44AB-9313-7224BCD91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908567-B300-4FF4-8643-A6A1CD8FB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FB63BB-6441-48AC-80BB-D83DC530A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https://www.finance.cz/zpravy/finance/107534-globalizace-prilezitost-ci-hrozba-pro-ekonomiku/</a:t>
            </a:r>
            <a:endParaRPr lang="cs-CZ" dirty="0">
              <a:hlinkClick r:id="rId4"/>
            </a:endParaRPr>
          </a:p>
          <a:p>
            <a:r>
              <a:rPr lang="cs-CZ" dirty="0">
                <a:hlinkClick r:id="rId5"/>
              </a:rPr>
              <a:t>https://www.finance.cz/zpravy/finance/51215-kladne-i-zaporne-stranky-globalizace/</a:t>
            </a:r>
            <a:endParaRPr lang="cs-CZ" dirty="0">
              <a:hlinkClick r:id="rId6"/>
            </a:endParaRPr>
          </a:p>
          <a:p>
            <a:r>
              <a:rPr lang="cs-CZ" dirty="0">
                <a:hlinkClick r:id="rId6"/>
              </a:rPr>
              <a:t>https://www.martechadvisor.com/articles/content-experience/multicultural-marketing-strategy-examples/</a:t>
            </a:r>
            <a:endParaRPr lang="cs-CZ" dirty="0">
              <a:hlinkClick r:id="rId4"/>
            </a:endParaRPr>
          </a:p>
          <a:p>
            <a:r>
              <a:rPr lang="cs-CZ" dirty="0">
                <a:hlinkClick r:id="rId7"/>
              </a:rPr>
              <a:t>https://nakladatelstvi.portal.cz/nakladatelstvi/aktuality/79834/globalizace</a:t>
            </a:r>
            <a:endParaRPr lang="cs-CZ" dirty="0">
              <a:hlinkClick r:id="rId4"/>
            </a:endParaRPr>
          </a:p>
          <a:p>
            <a:r>
              <a:rPr lang="cs-CZ" dirty="0">
                <a:hlinkClick r:id="rId4"/>
              </a:rPr>
              <a:t>https://kasl-nabytek.cz/prodejna_nabytek_kasl_bystrice_pod_hostynem.jpg</a:t>
            </a:r>
            <a:endParaRPr lang="cs-CZ" dirty="0"/>
          </a:p>
          <a:p>
            <a:r>
              <a:rPr lang="cs-CZ" dirty="0">
                <a:hlinkClick r:id="rId8"/>
              </a:rPr>
              <a:t>https://s3-us-west-2.amazonaws.com/uw-s3-cdn/wp-content/uploads/sites/6/2015/02/04173740/16091594158_7abf05498e_k.jpg</a:t>
            </a:r>
            <a:endParaRPr lang="cs-CZ" dirty="0"/>
          </a:p>
          <a:p>
            <a:r>
              <a:rPr lang="cs-CZ" dirty="0">
                <a:hlinkClick r:id="rId9"/>
              </a:rPr>
              <a:t>https://letabaherald.co.za/wp-content/uploads/sites/113/2016/11/one1.jpg</a:t>
            </a:r>
            <a:endParaRPr lang="cs-CZ" dirty="0"/>
          </a:p>
          <a:p>
            <a:r>
              <a:rPr lang="cs-CZ" dirty="0">
                <a:hlinkClick r:id="rId10"/>
              </a:rPr>
              <a:t>https://miro.medium.com/max/1080/1*P-lJFdGVMQq0e0VJOVD4hA.jpeg</a:t>
            </a:r>
            <a:endParaRPr lang="cs-CZ" dirty="0"/>
          </a:p>
          <a:p>
            <a:r>
              <a:rPr lang="cs-CZ" dirty="0">
                <a:hlinkClick r:id="rId11"/>
              </a:rPr>
              <a:t>https://www.itz-sold.com/wp-content/uploads/2016/07/ISi758dlx6bhsi0000000000-1.jpg</a:t>
            </a:r>
            <a:endParaRPr lang="cs-CZ" dirty="0"/>
          </a:p>
          <a:p>
            <a:r>
              <a:rPr lang="cs-CZ" dirty="0">
                <a:hlinkClick r:id="rId12"/>
              </a:rPr>
              <a:t>https://www.atholhospital.org/images/athBanner/imgBanner/banner2.png</a:t>
            </a: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1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bsah obrázku jídlo&#10;&#10;Popis byl vytvořen automaticky">
            <a:extLst>
              <a:ext uri="{FF2B5EF4-FFF2-40B4-BE49-F238E27FC236}">
                <a16:creationId xmlns:a16="http://schemas.microsoft.com/office/drawing/2014/main" id="{AE3A689A-32FC-4C89-86BE-B0A0BBD5B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6EE82E-50A8-403A-A6EC-2D2D27F6B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85813" y="5902830"/>
            <a:ext cx="7985759" cy="868823"/>
          </a:xfrm>
        </p:spPr>
        <p:txBody>
          <a:bodyPr anchor="b">
            <a:norm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</a:rPr>
              <a:t>globalizace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DD721D-2992-4C44-97FD-65C7AAA8F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574" y="6472395"/>
            <a:ext cx="6960524" cy="598516"/>
          </a:xfrm>
        </p:spPr>
        <p:txBody>
          <a:bodyPr anchor="t">
            <a:norm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ov 9. ročník</a:t>
            </a:r>
          </a:p>
        </p:txBody>
      </p:sp>
    </p:spTree>
    <p:extLst>
      <p:ext uri="{BB962C8B-B14F-4D97-AF65-F5344CB8AC3E}">
        <p14:creationId xmlns:p14="http://schemas.microsoft.com/office/powerpoint/2010/main" val="41043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6AAF8-81AE-4FFD-9380-049AFA28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cs-CZ" b="1" dirty="0"/>
              <a:t>Pozitivní</a:t>
            </a:r>
            <a:r>
              <a:rPr lang="cs-CZ" dirty="0"/>
              <a:t> x </a:t>
            </a:r>
            <a:r>
              <a:rPr lang="cs-CZ" b="1" dirty="0"/>
              <a:t>negativní</a:t>
            </a:r>
            <a:r>
              <a:rPr lang="cs-CZ" dirty="0"/>
              <a:t> dopady globalizace</a:t>
            </a:r>
          </a:p>
        </p:txBody>
      </p:sp>
      <p:pic>
        <p:nvPicPr>
          <p:cNvPr id="7170" name="Picture 2" descr="Transparent Balancing Scales Clipart - Good Or Bad Investment, HD ...">
            <a:extLst>
              <a:ext uri="{FF2B5EF4-FFF2-40B4-BE49-F238E27FC236}">
                <a16:creationId xmlns:a16="http://schemas.microsoft.com/office/drawing/2014/main" id="{9C5E2C5E-3D96-4010-AD4B-DC8D9BEC4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r="3312" b="-4"/>
          <a:stretch/>
        </p:blipFill>
        <p:spPr bwMode="auto">
          <a:xfrm>
            <a:off x="457199" y="2340864"/>
            <a:ext cx="3683001" cy="36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E80EC-EC90-4C9E-B4EA-D5B9198F6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735" y="1741478"/>
            <a:ext cx="7396066" cy="48332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/>
              <a:t>V minulé prezentaci jsme se věnovali spíše </a:t>
            </a:r>
            <a:r>
              <a:rPr lang="cs-CZ" sz="2000" b="1" dirty="0"/>
              <a:t>pozitivním</a:t>
            </a:r>
            <a:r>
              <a:rPr lang="cs-CZ" sz="2000" dirty="0"/>
              <a:t> dopadům.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Tvým úkolem bylo zamyslet se nad </a:t>
            </a:r>
            <a:r>
              <a:rPr lang="cs-CZ" sz="2000" b="1" dirty="0"/>
              <a:t>negativními</a:t>
            </a:r>
            <a:r>
              <a:rPr lang="cs-CZ" sz="2000" dirty="0"/>
              <a:t> dopady.</a:t>
            </a:r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Pro připomenutí, co to globalizace znamená:</a:t>
            </a:r>
          </a:p>
          <a:p>
            <a:pPr marL="324000" lvl="1" indent="0">
              <a:lnSpc>
                <a:spcPct val="90000"/>
              </a:lnSpc>
              <a:buNone/>
            </a:pPr>
            <a:r>
              <a:rPr lang="cs-CZ" sz="1800" b="1" dirty="0"/>
              <a:t>Propojení světa v jednu velkou společnost</a:t>
            </a:r>
            <a:r>
              <a:rPr lang="cs-CZ" sz="1800" dirty="0"/>
              <a:t>. </a:t>
            </a:r>
          </a:p>
          <a:p>
            <a:pPr marL="324000" lvl="1" indent="0">
              <a:lnSpc>
                <a:spcPct val="90000"/>
              </a:lnSpc>
              <a:buNone/>
            </a:pPr>
            <a:r>
              <a:rPr lang="cs-CZ" sz="1800" b="1" dirty="0"/>
              <a:t>Globální = celosvětový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Praktický příklad:  Globalizace je, když si český občan v italském obleku se svou slovenskou manželkou vyrazí autem německé výroby na večeři do čínské restaurace. Po návratu domů sledují na internetu americký seriál u sklenice francouzského vína.</a:t>
            </a:r>
          </a:p>
          <a:p>
            <a:pPr lvl="2">
              <a:lnSpc>
                <a:spcPct val="90000"/>
              </a:lnSpc>
            </a:pPr>
            <a:r>
              <a:rPr lang="cs-CZ" sz="1600" dirty="0"/>
              <a:t>Tento „vyhrocený“ příklad ukazuje, jak dnešní společnost může díky globalizaci světa vypadat.</a:t>
            </a:r>
          </a:p>
        </p:txBody>
      </p:sp>
    </p:spTree>
    <p:extLst>
      <p:ext uri="{BB962C8B-B14F-4D97-AF65-F5344CB8AC3E}">
        <p14:creationId xmlns:p14="http://schemas.microsoft.com/office/powerpoint/2010/main" val="17613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87155E-963F-4905-A682-50D44937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00930"/>
            <a:ext cx="3568661" cy="2256390"/>
          </a:xfrm>
        </p:spPr>
        <p:txBody>
          <a:bodyPr anchor="ctr">
            <a:normAutofit/>
          </a:bodyPr>
          <a:lstStyle/>
          <a:p>
            <a:pPr>
              <a:buClr>
                <a:srgbClr val="E42C73"/>
              </a:buClr>
            </a:pPr>
            <a:r>
              <a:rPr lang="cs-CZ" b="1" dirty="0"/>
              <a:t>Ztráta národní identity</a:t>
            </a:r>
            <a:r>
              <a:rPr lang="cs-CZ" dirty="0"/>
              <a:t> </a:t>
            </a:r>
          </a:p>
        </p:txBody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2" name="Rectangle 76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3" name="Rectangle 78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44F40-170E-4EC3-B89E-C2CF92E7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800930"/>
            <a:ext cx="7421583" cy="2256390"/>
          </a:xfrm>
        </p:spPr>
        <p:txBody>
          <a:bodyPr>
            <a:normAutofit/>
          </a:bodyPr>
          <a:lstStyle/>
          <a:p>
            <a:pPr lvl="1">
              <a:buClr>
                <a:srgbClr val="E42C73"/>
              </a:buClr>
            </a:pPr>
            <a:r>
              <a:rPr lang="cs-CZ" dirty="0"/>
              <a:t>Každý národ má svoji kulturu, své zvyklosti a tradice.</a:t>
            </a:r>
          </a:p>
          <a:p>
            <a:pPr lvl="1">
              <a:buClr>
                <a:srgbClr val="E42C73"/>
              </a:buClr>
            </a:pPr>
            <a:r>
              <a:rPr lang="cs-CZ" dirty="0"/>
              <a:t>Díky migraci a společnému soužití občanů mnoha rozdílných kultur dochází ke stírání těchto rozdílností a vzniká jedna velká společná kultura a identita.</a:t>
            </a:r>
          </a:p>
          <a:p>
            <a:pPr lvl="1">
              <a:buClr>
                <a:srgbClr val="E42C73"/>
              </a:buClr>
            </a:pPr>
            <a:r>
              <a:rPr lang="cs-CZ" dirty="0"/>
              <a:t>Může tak dojít ke ztrátě rozmanitých kultura tradic po celém světě.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D3EE2E5-F31D-40A8-951B-64B601A32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999" y="3352403"/>
            <a:ext cx="5484624" cy="286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multicultural crowd watching a performance">
            <a:extLst>
              <a:ext uri="{FF2B5EF4-FFF2-40B4-BE49-F238E27FC236}">
                <a16:creationId xmlns:a16="http://schemas.microsoft.com/office/drawing/2014/main" id="{3D68D081-DD93-4A58-835E-27F57B17D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357" y="3478159"/>
            <a:ext cx="5489646" cy="258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1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87155E-963F-4905-A682-50D44937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540462" cy="14314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E0A74B"/>
              </a:buClr>
            </a:pPr>
            <a:r>
              <a:rPr lang="cs-CZ" b="1" dirty="0">
                <a:solidFill>
                  <a:schemeClr val="tx2"/>
                </a:solidFill>
              </a:rPr>
              <a:t>Těžší prosazení, nebo krach drobných podnikatelů.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44F40-170E-4EC3-B89E-C2CF92E7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4578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E0A74B"/>
              </a:buClr>
            </a:pPr>
            <a:r>
              <a:rPr lang="cs-CZ" dirty="0">
                <a:solidFill>
                  <a:schemeClr val="tx2"/>
                </a:solidFill>
              </a:rPr>
              <a:t>Velké nadnárodní společnosti, které mají obrovské zisky po celém světě,  si mohou dovolit téměř kdekoliv stavět nové pobočky, obchody, fastfoody, apod. </a:t>
            </a:r>
          </a:p>
          <a:p>
            <a:pPr>
              <a:lnSpc>
                <a:spcPct val="90000"/>
              </a:lnSpc>
              <a:buClr>
                <a:srgbClr val="E0A74B"/>
              </a:buClr>
            </a:pPr>
            <a:r>
              <a:rPr lang="cs-CZ" dirty="0">
                <a:solidFill>
                  <a:schemeClr val="tx2"/>
                </a:solidFill>
              </a:rPr>
              <a:t>Díky svému bohatství si mohou dovolit koupit a vyvíjet nové technologie, které jim umožní vyrábět rychleji a levněji, než jsou schopni drobní podnikatelé ve stejném oboru.</a:t>
            </a:r>
          </a:p>
          <a:p>
            <a:pPr>
              <a:lnSpc>
                <a:spcPct val="90000"/>
              </a:lnSpc>
              <a:buClr>
                <a:srgbClr val="E0A74B"/>
              </a:buClr>
            </a:pPr>
            <a:r>
              <a:rPr lang="cs-CZ" dirty="0">
                <a:solidFill>
                  <a:schemeClr val="tx2"/>
                </a:solidFill>
              </a:rPr>
              <a:t>Např.: </a:t>
            </a:r>
          </a:p>
          <a:p>
            <a:pPr lvl="1">
              <a:lnSpc>
                <a:spcPct val="90000"/>
              </a:lnSpc>
              <a:buClr>
                <a:srgbClr val="E0A74B"/>
              </a:buClr>
            </a:pPr>
            <a:r>
              <a:rPr lang="cs-CZ" dirty="0">
                <a:solidFill>
                  <a:schemeClr val="tx2"/>
                </a:solidFill>
              </a:rPr>
              <a:t>Když se v malém městě, kde jsou pouze 2 menší jednoty, postaví supermarket typu LIDL, Kaufland, apod. Lidé začnou chodit více do nového supermarketu a malé prodejny mohou zkrachovat.</a:t>
            </a:r>
          </a:p>
          <a:p>
            <a:pPr lvl="1">
              <a:lnSpc>
                <a:spcPct val="90000"/>
              </a:lnSpc>
              <a:buClr>
                <a:srgbClr val="E0A74B"/>
              </a:buClr>
            </a:pPr>
            <a:r>
              <a:rPr lang="cs-CZ" dirty="0">
                <a:solidFill>
                  <a:schemeClr val="tx2"/>
                </a:solidFill>
              </a:rPr>
              <a:t>Pokud by se ve Žďáře postavěl </a:t>
            </a:r>
            <a:r>
              <a:rPr lang="cs-CZ" dirty="0" err="1">
                <a:solidFill>
                  <a:schemeClr val="tx2"/>
                </a:solidFill>
              </a:rPr>
              <a:t>McDonald‘s</a:t>
            </a:r>
            <a:r>
              <a:rPr lang="cs-CZ" dirty="0">
                <a:solidFill>
                  <a:schemeClr val="tx2"/>
                </a:solidFill>
              </a:rPr>
              <a:t>, vznikla by konkurence a ztráta zákazníků zdejším restauracím.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B9BB7DD-AE17-4A64-8614-F3902E098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8188" y="675020"/>
            <a:ext cx="4039455" cy="26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7 triků, jak ušetřit při nákupu v Ikea | WomanOnly">
            <a:extLst>
              <a:ext uri="{FF2B5EF4-FFF2-40B4-BE49-F238E27FC236}">
                <a16:creationId xmlns:a16="http://schemas.microsoft.com/office/drawing/2014/main" id="{3FD303ED-9048-421D-B65D-F8C4B9B2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1351" y="3605233"/>
            <a:ext cx="4039455" cy="26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87155E-963F-4905-A682-50D44937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540462" cy="10138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Výroba přesunuta do rozvojových zemí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44F40-170E-4EC3-B89E-C2CF92E7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2"/>
            <a:ext cx="6675120" cy="450426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Nadnárodní společnosti mohou </a:t>
            </a:r>
            <a:r>
              <a:rPr lang="cs-CZ" b="1" dirty="0">
                <a:solidFill>
                  <a:schemeClr val="tx2"/>
                </a:solidFill>
              </a:rPr>
              <a:t>přesunout výrobu tam</a:t>
            </a:r>
            <a:r>
              <a:rPr lang="cs-CZ" dirty="0">
                <a:solidFill>
                  <a:schemeClr val="tx2"/>
                </a:solidFill>
              </a:rPr>
              <a:t>, </a:t>
            </a:r>
            <a:r>
              <a:rPr lang="cs-CZ" b="1" dirty="0">
                <a:solidFill>
                  <a:schemeClr val="tx2"/>
                </a:solidFill>
              </a:rPr>
              <a:t>kde je to pro ně nejlevnější</a:t>
            </a:r>
            <a:r>
              <a:rPr lang="cs-CZ" dirty="0">
                <a:solidFill>
                  <a:schemeClr val="tx2"/>
                </a:solidFill>
              </a:rPr>
              <a:t> a kde nejsou přísná pravidla a zákony, které by hlídali minimální mzdu, znečišťování živ. prostředí apod.</a:t>
            </a:r>
          </a:p>
          <a:p>
            <a:r>
              <a:rPr lang="cs-CZ" dirty="0">
                <a:solidFill>
                  <a:schemeClr val="tx2"/>
                </a:solidFill>
              </a:rPr>
              <a:t>Např. Kambodža, Bangladéš atd. a výroba oblečení. Zaměstnanci pracují za mizivou mzdu a v mizerných podmínkách.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Bangladéš - Průměrná mzda zaměstnance v továrně na oblečení činí 0,33 U.S. dolaru na hodinu. Tzn. Cca 8 Kč/hod</a:t>
            </a:r>
          </a:p>
          <a:p>
            <a:pPr lvl="2"/>
            <a:r>
              <a:rPr lang="cs-CZ" dirty="0">
                <a:hlinkClick r:id="rId2"/>
              </a:rPr>
              <a:t>https://www.fastcompany.com/90213069/why-this-clothing-company-is-making-its-factory-wages-public</a:t>
            </a:r>
            <a:endParaRPr lang="cs-CZ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dirty="0">
              <a:hlinkClick r:id="rId3"/>
            </a:endParaRPr>
          </a:p>
          <a:p>
            <a:r>
              <a:rPr lang="cs-CZ" dirty="0"/>
              <a:t>Dokument „Skutečná cena“</a:t>
            </a:r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>
                <a:hlinkClick r:id="rId3"/>
              </a:rPr>
              <a:t>https://www.csfd.cz/film/51245-the-true-cost/prehled/</a:t>
            </a:r>
            <a:r>
              <a:rPr lang="cs-CZ" dirty="0"/>
              <a:t>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8791BA4-0EC3-4914-B08B-D9279215B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8188" y="675020"/>
            <a:ext cx="4039455" cy="26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C4CC894-C950-4CAE-9C7C-5A3655370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1351" y="3605233"/>
            <a:ext cx="4039455" cy="26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6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72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79A237-9EF4-476F-A9B9-851AA135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5"/>
            <a:ext cx="6540462" cy="165848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nerovnost v přístupu k celkovému společenskému růstu</a:t>
            </a:r>
          </a:p>
        </p:txBody>
      </p:sp>
      <p:sp>
        <p:nvSpPr>
          <p:cNvPr id="4103" name="Rectangle 74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1694AB-3761-4042-B90B-EAFAD6170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Vyspělé země utíkají rozvojovým a prohlubují se rozdíly. </a:t>
            </a:r>
          </a:p>
          <a:p>
            <a:r>
              <a:rPr lang="cs-CZ" sz="2000" dirty="0">
                <a:solidFill>
                  <a:schemeClr val="tx2"/>
                </a:solidFill>
              </a:rPr>
              <a:t>Důvodem je: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Rychlejší rozvoj nových technologií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Vzdělanější populace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Dostupnější informace a jejich snadnější šíření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4B400BE-A790-497F-B8AC-AD357F00E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8"/>
          <a:stretch/>
        </p:blipFill>
        <p:spPr bwMode="auto">
          <a:xfrm>
            <a:off x="7568188" y="690672"/>
            <a:ext cx="4039455" cy="2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221278E-94EC-447B-8ABE-9E862CBF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1351" y="3605233"/>
            <a:ext cx="4039455" cy="26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DF0BB3-50C8-401F-B2A3-C05849A0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540462" cy="9586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chemeClr val="tx2"/>
                </a:solidFill>
              </a:rPr>
              <a:t>Tlak globálního trhu na destrukci rozmanitého a tradičního zemědělství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001B3-58C6-42F8-8E0E-D8966520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675120" cy="48315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2"/>
                </a:solidFill>
              </a:rPr>
              <a:t>Ve vyspělých zemích je běžné, že najdeme na pultech obchodů </a:t>
            </a:r>
            <a:r>
              <a:rPr lang="cs-CZ" sz="1700" b="1" dirty="0">
                <a:solidFill>
                  <a:schemeClr val="tx2"/>
                </a:solidFill>
              </a:rPr>
              <a:t>potraviny ze všech koutů světa</a:t>
            </a:r>
            <a:r>
              <a:rPr lang="cs-CZ" sz="1700" dirty="0">
                <a:solidFill>
                  <a:schemeClr val="tx2"/>
                </a:solidFill>
              </a:rPr>
              <a:t>. Výjimkou není ani exotické ovoce typu liči, avokádo, dračí ovoce, ananas, … Zkrátka plodiny, které v našich zeměpisných podmínkách nerostou.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2"/>
                </a:solidFill>
              </a:rPr>
              <a:t>Aby toto ovoce bylo dostupné i zde, musí se země s vhodnými podmínkami </a:t>
            </a:r>
            <a:r>
              <a:rPr lang="cs-CZ" sz="1700" b="1" dirty="0">
                <a:solidFill>
                  <a:schemeClr val="tx2"/>
                </a:solidFill>
              </a:rPr>
              <a:t>přizpůsobit a stále zvětšovat farmy a plantáže</a:t>
            </a:r>
            <a:r>
              <a:rPr lang="cs-CZ" sz="1700" dirty="0">
                <a:solidFill>
                  <a:schemeClr val="tx2"/>
                </a:solidFill>
              </a:rPr>
              <a:t>.  S tím souvisí odlesňování ploch pro nové plantáže, nebo třeba vytlačení farem s jinými plodinami, po kterých není ve světě taková poptávka.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2"/>
                </a:solidFill>
              </a:rPr>
              <a:t>Příkladem může být avokádo, které se stalo „</a:t>
            </a:r>
            <a:r>
              <a:rPr lang="cs-CZ" sz="1700" dirty="0" err="1">
                <a:solidFill>
                  <a:schemeClr val="tx2"/>
                </a:solidFill>
              </a:rPr>
              <a:t>superpotravinou</a:t>
            </a:r>
            <a:r>
              <a:rPr lang="cs-CZ" sz="1700" dirty="0">
                <a:solidFill>
                  <a:schemeClr val="tx2"/>
                </a:solidFill>
              </a:rPr>
              <a:t>“ a symbolem zdravé stravy.  Pro zemi, odkud avokádo pochází, to však nemusí být výhra. </a:t>
            </a:r>
          </a:p>
          <a:p>
            <a:pPr lvl="1">
              <a:lnSpc>
                <a:spcPct val="90000"/>
              </a:lnSpc>
            </a:pPr>
            <a:r>
              <a:rPr lang="cs-CZ" sz="1500" dirty="0">
                <a:solidFill>
                  <a:schemeClr val="tx2"/>
                </a:solidFill>
              </a:rPr>
              <a:t>Více zde.: </a:t>
            </a:r>
            <a:r>
              <a:rPr lang="cs-CZ" sz="1500" dirty="0">
                <a:solidFill>
                  <a:schemeClr val="tx2"/>
                </a:solidFill>
                <a:hlinkClick r:id="rId2"/>
              </a:rPr>
              <a:t>https://ct24.ceskatelevize.cz/svet/2963768-uz-ne-jen-drogy-a-zbrane-v-mexiku-zuri-avokadove-valky</a:t>
            </a:r>
            <a:endParaRPr lang="cs-CZ" sz="15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2"/>
                </a:solidFill>
              </a:rPr>
              <a:t>Nebo palmový olej: 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hlinkClick r:id="rId3"/>
              </a:rPr>
              <a:t>https://ct24.ceskatelevize.cz/svet/2105684-pralesy-i-vzacne-druhy-dal-ustupuji-palmovym-plantazim-svedkem-byla-i-kamera-ct</a:t>
            </a:r>
            <a:r>
              <a:rPr lang="cs-CZ" sz="15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DC015B50-7303-4CBF-9C3F-78EB3CAE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5318" y="659654"/>
            <a:ext cx="4025194" cy="2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30F0D2A-42F4-4215-AD16-2DD1141CC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1351" y="3605233"/>
            <a:ext cx="4039455" cy="26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55C35F-05C7-4363-9DC5-3B92CB85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540462" cy="10138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Pozitivní</a:t>
            </a:r>
            <a:r>
              <a:rPr lang="cs-CZ" dirty="0">
                <a:solidFill>
                  <a:schemeClr val="tx2"/>
                </a:solidFill>
              </a:rPr>
              <a:t> x </a:t>
            </a:r>
            <a:r>
              <a:rPr lang="cs-CZ" b="1" dirty="0">
                <a:solidFill>
                  <a:schemeClr val="tx2"/>
                </a:solidFill>
              </a:rPr>
              <a:t>negativní</a:t>
            </a:r>
            <a:r>
              <a:rPr lang="cs-CZ" dirty="0">
                <a:solidFill>
                  <a:schemeClr val="tx2"/>
                </a:solidFill>
              </a:rPr>
              <a:t> 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dopady globalizace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3101C2-2032-48BE-A7BB-4971CD7A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Příkladů bychom k pozitivní i negativní stránce našli víc.  Pokud nějaké máš, zapamatuj si je k diskuzi ve škole.</a:t>
            </a:r>
          </a:p>
          <a:p>
            <a:pPr marL="0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Nyní si ale zkus sám/sama popřemýšlet, jaký vliv má na aktuální situaci globalizace a zda aktuální dění ovlivní trend globalizace do budoucna.</a:t>
            </a:r>
          </a:p>
        </p:txBody>
      </p:sp>
      <p:pic>
        <p:nvPicPr>
          <p:cNvPr id="8198" name="Picture 6" descr="Fototapeta Planet Earth 3d render • Pixers® • Žijeme pro změnu">
            <a:extLst>
              <a:ext uri="{FF2B5EF4-FFF2-40B4-BE49-F238E27FC236}">
                <a16:creationId xmlns:a16="http://schemas.microsoft.com/office/drawing/2014/main" id="{57784779-BF30-4AF5-8560-0BB1F6E58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17865"/>
          <a:stretch/>
        </p:blipFill>
        <p:spPr bwMode="auto">
          <a:xfrm>
            <a:off x="7552423" y="1588434"/>
            <a:ext cx="4058383" cy="368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804</Words>
  <Application>Microsoft Office PowerPoint</Application>
  <PresentationFormat>Širokoúhlá obrazovka</PresentationFormat>
  <Paragraphs>60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Gill Sans MT</vt:lpstr>
      <vt:lpstr>Wingdings 2</vt:lpstr>
      <vt:lpstr>DividendVTI</vt:lpstr>
      <vt:lpstr>Stiskni F5, nebo spusť prezentaci klasicky.</vt:lpstr>
      <vt:lpstr>globalizace</vt:lpstr>
      <vt:lpstr>Pozitivní x negativní dopady globalizace</vt:lpstr>
      <vt:lpstr>Ztráta národní identity </vt:lpstr>
      <vt:lpstr>Těžší prosazení, nebo krach drobných podnikatelů.</vt:lpstr>
      <vt:lpstr>Výroba přesunuta do rozvojových zemí</vt:lpstr>
      <vt:lpstr>nerovnost v přístupu k celkovému společenskému růstu</vt:lpstr>
      <vt:lpstr>Tlak globálního trhu na destrukci rozmanitého a tradičního zemědělství</vt:lpstr>
      <vt:lpstr>Pozitivní x negativní  dopady globalizace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Stiskni F5, nebo spusť prezentaci klasicky.</dc:title>
  <dc:creator>Erik Berger</dc:creator>
  <cp:lastModifiedBy>Erik Berger</cp:lastModifiedBy>
  <cp:revision>3</cp:revision>
  <dcterms:created xsi:type="dcterms:W3CDTF">2020-03-26T23:39:16Z</dcterms:created>
  <dcterms:modified xsi:type="dcterms:W3CDTF">2020-03-27T07:34:10Z</dcterms:modified>
</cp:coreProperties>
</file>