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4" r:id="rId2"/>
    <p:sldId id="256" r:id="rId3"/>
    <p:sldId id="257" r:id="rId4"/>
    <p:sldId id="269" r:id="rId5"/>
    <p:sldId id="271" r:id="rId6"/>
    <p:sldId id="272" r:id="rId7"/>
    <p:sldId id="273" r:id="rId8"/>
    <p:sldId id="275" r:id="rId9"/>
    <p:sldId id="261" r:id="rId10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437" autoAdjust="0"/>
  </p:normalViewPr>
  <p:slideViewPr>
    <p:cSldViewPr snapToGrid="0">
      <p:cViewPr varScale="1">
        <p:scale>
          <a:sx n="119" d="100"/>
          <a:sy n="119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5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D33DD9C2-CB97-41E0-A6E9-B40795573F2C}" type="datetime1">
              <a:rPr lang="cs-CZ" smtClean="0"/>
              <a:pPr algn="r" rtl="0"/>
              <a:t>16.03.2020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73F7AA83-DE31-4E93-AB07-EF7FB05F6670}" type="slidenum">
              <a:rPr lang="cs-CZ" smtClean="0"/>
              <a:pPr algn="r"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ECFB3508-91B3-4AF4-A0EC-7B9C235B003E}" type="datetime1">
              <a:rPr lang="cs-CZ" smtClean="0"/>
              <a:pPr/>
              <a:t>16.03.2020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/>
            <a:fld id="{935E2820-AFE1-45FA-949E-17BDB534E1D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algn="r" rtl="0"/>
            <a:fld id="{935E2820-AFE1-45FA-949E-17BDB534E1DC}" type="slidenum">
              <a:rPr lang="cs-CZ" smtClean="0"/>
              <a:pPr algn="r" rtl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algn="r" rtl="0"/>
            <a:fld id="{77542409-6A04-4DC6-AC3A-D3758287A8F2}" type="slidenum">
              <a:rPr lang="cs-CZ" smtClean="0"/>
              <a:pPr algn="r" rtl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algn="r" rtl="0"/>
            <a:fld id="{935E2820-AFE1-45FA-949E-17BDB534E1DC}" type="slidenum">
              <a:rPr lang="cs-CZ" smtClean="0"/>
              <a:pPr algn="r" rtl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2149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algn="r" rtl="0"/>
            <a:fld id="{935E2820-AFE1-45FA-949E-17BDB534E1DC}" type="slidenum">
              <a:rPr lang="cs-CZ" smtClean="0"/>
              <a:pPr algn="r" rtl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009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algn="r" rtl="0"/>
            <a:fld id="{935E2820-AFE1-45FA-949E-17BDB534E1DC}" type="slidenum">
              <a:rPr lang="cs-CZ" smtClean="0"/>
              <a:pPr algn="r" rtl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3307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935E2820-AFE1-45FA-949E-17BDB534E1DC}" type="slidenum">
              <a:rPr lang="cs-CZ" smtClean="0"/>
              <a:pPr algn="r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227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rtlCol="0" anchor="b">
            <a:normAutofit/>
          </a:bodyPr>
          <a:lstStyle>
            <a:lvl1pPr algn="l" rtl="0">
              <a:lnSpc>
                <a:spcPct val="80000"/>
              </a:lnSpc>
              <a:defRPr sz="66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065213" y="3108804"/>
            <a:ext cx="7091361" cy="838200"/>
          </a:xfrm>
        </p:spPr>
        <p:txBody>
          <a:bodyPr rtlCol="0"/>
          <a:lstStyle>
            <a:lvl1pPr marL="0" indent="0" algn="l" rtl="0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7DB0018-149F-4EB5-AB28-C95E7E723D76}" type="datetime1">
              <a:rPr lang="cs-CZ" smtClean="0"/>
              <a:pPr/>
              <a:t>16.03.2020</a:t>
            </a:fld>
            <a:endParaRPr lang="cs-CZ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A901616-0329-4558-91CA-A7042F72E820}" type="datetime1">
              <a:rPr lang="cs-CZ" smtClean="0"/>
              <a:pPr/>
              <a:t>16.03.2020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2209800" y="304801"/>
            <a:ext cx="7502814" cy="5410200"/>
          </a:xfrm>
        </p:spPr>
        <p:txBody>
          <a:bodyPr vert="eaVert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2B71848-1D2F-40BB-BD0A-26003A78CD1A}" type="datetime1">
              <a:rPr lang="cs-CZ" smtClean="0"/>
              <a:pPr/>
              <a:t>16.03.2020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CEABFA8-C154-48E5-A385-B88A7402136A}" type="datetime1">
              <a:rPr lang="cs-CZ" smtClean="0"/>
              <a:pPr/>
              <a:t>16.03.2020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rtlCol="0" anchor="b">
            <a:normAutofit/>
          </a:bodyPr>
          <a:lstStyle>
            <a:lvl1pPr algn="l" rtl="0">
              <a:defRPr sz="52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5180011" y="4105029"/>
            <a:ext cx="6400801" cy="914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735E3DE-ACF7-4FFB-82AD-7D75E55B1CEF}" type="datetime1">
              <a:rPr lang="cs-CZ" smtClean="0"/>
              <a:pPr/>
              <a:t>16.03.2020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2208213" y="1600200"/>
            <a:ext cx="4572000" cy="4114800"/>
          </a:xfrm>
        </p:spPr>
        <p:txBody>
          <a:bodyPr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7008813" y="1600200"/>
            <a:ext cx="4572000" cy="4114800"/>
          </a:xfrm>
        </p:spPr>
        <p:txBody>
          <a:bodyPr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70C15E0-505D-499A-819E-E7C36787A8BD}" type="datetime1">
              <a:rPr lang="cs-CZ" smtClean="0"/>
              <a:pPr/>
              <a:t>16.03.2020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22082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2208213" y="2505075"/>
            <a:ext cx="4572000" cy="3337560"/>
          </a:xfrm>
        </p:spPr>
        <p:txBody>
          <a:bodyPr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70088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7008813" y="2505075"/>
            <a:ext cx="4572000" cy="3337560"/>
          </a:xfrm>
        </p:spPr>
        <p:txBody>
          <a:bodyPr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14BD604-D43F-4A48-8757-9D6B3BC4234A}" type="datetime1">
              <a:rPr lang="cs-CZ" smtClean="0"/>
              <a:pPr/>
              <a:t>16.03.2020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020D262-588D-42BF-A67E-C96A92270806}" type="datetime1">
              <a:rPr lang="cs-CZ" smtClean="0"/>
              <a:pPr/>
              <a:t>16.03.2020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8BB8BD7-BFF0-4FE2-A187-FD9B63AD86A2}" type="datetime1">
              <a:rPr lang="cs-CZ" smtClean="0"/>
              <a:pPr/>
              <a:t>16.03.2020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1293813" y="533400"/>
            <a:ext cx="6858000" cy="48006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5C739F6-7153-46AE-9F29-5C2DF5DAD2E9}" type="datetime1">
              <a:rPr lang="cs-CZ" smtClean="0"/>
              <a:pPr/>
              <a:t>16.03.2020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 rtlCol="0">
            <a:normAutofit/>
          </a:bodyPr>
          <a:lstStyle>
            <a:lvl1pPr marL="0" indent="0" algn="ctr" rtl="0">
              <a:buNone/>
              <a:defRPr sz="24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88CE59C-16C2-405C-8557-9B32B28EAFFF}" type="datetime1">
              <a:rPr lang="cs-CZ" smtClean="0"/>
              <a:pPr/>
              <a:t>16.03.2020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fld id="{B98B64A2-F415-47FA-83C8-2A2D23407727}" type="datetime1">
              <a:rPr lang="cs-CZ" smtClean="0"/>
              <a:pPr/>
              <a:t>16.03.2020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1100" b="1">
                <a:solidFill>
                  <a:srgbClr val="AB3C19"/>
                </a:solidFill>
              </a:defRPr>
            </a:lvl1pPr>
          </a:lstStyle>
          <a:p>
            <a:pPr rtl="0"/>
            <a:fld id="{8FDBFFB2-86D9-4B8F-A59A-553A60B94BBE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D09CD923-B35D-4B70-80D9-1E0CE3364FDE}"/>
              </a:ext>
            </a:extLst>
          </p:cNvPr>
          <p:cNvSpPr txBox="1"/>
          <p:nvPr/>
        </p:nvSpPr>
        <p:spPr>
          <a:xfrm>
            <a:off x="978567" y="296779"/>
            <a:ext cx="10074443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latin typeface="Avenir Next LT Pro" panose="020B0504020202020204" pitchFamily="34" charset="-18"/>
              </a:rPr>
              <a:t>Instrukce na úvod:</a:t>
            </a:r>
          </a:p>
          <a:p>
            <a:endParaRPr lang="cs-CZ" sz="2400" dirty="0">
              <a:latin typeface="Avenir Next LT Pro" panose="020B0504020202020204" pitchFamily="34" charset="-1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Avenir Next LT Pro" panose="020B0504020202020204" pitchFamily="34" charset="-18"/>
              </a:rPr>
              <a:t>Prezentaci si sám/sama projdi. Ideálně začni stisknutím klávesy „F5“.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latin typeface="Avenir Next LT Pro" panose="020B0504020202020204" pitchFamily="34" charset="-1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Avenir Next LT Pro" panose="020B0504020202020204" pitchFamily="34" charset="-18"/>
              </a:rPr>
              <a:t>Pozorně si vše pročti a klidně se zeptej, jak je to u vás doma.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latin typeface="Avenir Next LT Pro" panose="020B0504020202020204" pitchFamily="34" charset="-1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Avenir Next LT Pro" panose="020B0504020202020204" pitchFamily="34" charset="-18"/>
              </a:rPr>
              <a:t>Zamysli se, jestli i ty sám umíš s penězi hospodařit a nemohl/nemohla bys rodinnému rozpočtu třeba ulehčit.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latin typeface="Avenir Next LT Pro" panose="020B0504020202020204" pitchFamily="34" charset="-1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Avenir Next LT Pro" panose="020B0504020202020204" pitchFamily="34" charset="-18"/>
              </a:rPr>
              <a:t>Na konci prezentace je zápis a samostatná práce do sešitu.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Avenir Next LT Pro" panose="020B0504020202020204" pitchFamily="34" charset="-18"/>
              </a:rPr>
              <a:t>Možná narazíš na pojmy, o kterých toho moc nevíš. Například „investice“. Neboj se, příště se k nim dostaneme a po návratu do školy si spolu vše projdeme a zkontrolujeme.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0">
              <a:latin typeface="Avenir Next LT Pro" panose="020B0504020202020204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7646186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8816724" cy="2793906"/>
          </a:xfrm>
        </p:spPr>
        <p:txBody>
          <a:bodyPr rtlCol="0"/>
          <a:lstStyle/>
          <a:p>
            <a:pPr rtl="0"/>
            <a:r>
              <a:rPr lang="cs-CZ" b="1" dirty="0">
                <a:latin typeface="Avenir Next LT Pro" panose="020B0504020202020204" pitchFamily="34" charset="-18"/>
              </a:rPr>
              <a:t>Hospodaření rodiny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cs-CZ" dirty="0">
                <a:latin typeface="Avenir Next LT Pro" panose="020B0504020202020204" pitchFamily="34" charset="-18"/>
              </a:rPr>
              <a:t>Rodinný rozpočet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522D9721-E2D9-4375-9E6E-AF709A506682}"/>
              </a:ext>
            </a:extLst>
          </p:cNvPr>
          <p:cNvSpPr txBox="1">
            <a:spLocks/>
          </p:cNvSpPr>
          <p:nvPr/>
        </p:nvSpPr>
        <p:spPr>
          <a:xfrm>
            <a:off x="1065213" y="5491057"/>
            <a:ext cx="7091361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80000"/>
              <a:buFont typeface="Wingdings" panose="05000000000000000000" pitchFamily="2" charset="2"/>
              <a:buNone/>
              <a:defRPr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Avenir Next LT Pro" panose="020B0504020202020204" pitchFamily="34" charset="-18"/>
              </a:rPr>
              <a:t>OV: 6. ročník</a:t>
            </a:r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28737" y="371302"/>
            <a:ext cx="6254344" cy="849576"/>
          </a:xfrm>
        </p:spPr>
        <p:txBody>
          <a:bodyPr rtlCol="0" anchor="b">
            <a:normAutofit/>
          </a:bodyPr>
          <a:lstStyle/>
          <a:p>
            <a:r>
              <a:rPr lang="cs-CZ" sz="3600" dirty="0">
                <a:latin typeface="Avenir Next LT Pro" panose="020B0504020202020204" pitchFamily="34" charset="-18"/>
              </a:rPr>
              <a:t>Hospodaření rodiny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50487" y="1325479"/>
            <a:ext cx="9021260" cy="4800600"/>
          </a:xfrm>
        </p:spPr>
        <p:txBody>
          <a:bodyPr rtlCol="0">
            <a:normAutofit/>
          </a:bodyPr>
          <a:lstStyle/>
          <a:p>
            <a:pPr rtl="0"/>
            <a:r>
              <a:rPr lang="cs-CZ" b="1" dirty="0">
                <a:latin typeface="Avenir Next LT Pro" panose="020B0504020202020204" pitchFamily="34" charset="-18"/>
              </a:rPr>
              <a:t>Hospodaření rodiny </a:t>
            </a:r>
            <a:r>
              <a:rPr lang="cs-CZ" dirty="0">
                <a:latin typeface="Avenir Next LT Pro" panose="020B0504020202020204" pitchFamily="34" charset="-18"/>
              </a:rPr>
              <a:t>(domácnosti) znamená především </a:t>
            </a:r>
            <a:r>
              <a:rPr lang="cs-CZ" b="1" dirty="0">
                <a:latin typeface="Avenir Next LT Pro" panose="020B0504020202020204" pitchFamily="34" charset="-18"/>
              </a:rPr>
              <a:t>nakládání s penězi</a:t>
            </a:r>
            <a:r>
              <a:rPr lang="cs-CZ" dirty="0">
                <a:latin typeface="Avenir Next LT Pro" panose="020B0504020202020204" pitchFamily="34" charset="-18"/>
              </a:rPr>
              <a:t>.</a:t>
            </a:r>
          </a:p>
          <a:p>
            <a:pPr rtl="0"/>
            <a:r>
              <a:rPr lang="cs-CZ" dirty="0">
                <a:latin typeface="Avenir Next LT Pro" panose="020B0504020202020204" pitchFamily="34" charset="-18"/>
              </a:rPr>
              <a:t>Dobře hospodařit s penězi by měl každý člen rodiny.</a:t>
            </a:r>
          </a:p>
          <a:p>
            <a:pPr rtl="0"/>
            <a:endParaRPr lang="cs-CZ" dirty="0">
              <a:latin typeface="Avenir Next LT Pro" panose="020B0504020202020204" pitchFamily="34" charset="-18"/>
            </a:endParaRPr>
          </a:p>
          <a:p>
            <a:pPr rtl="0"/>
            <a:r>
              <a:rPr lang="cs-CZ" dirty="0">
                <a:latin typeface="Avenir Next LT Pro" panose="020B0504020202020204" pitchFamily="34" charset="-18"/>
              </a:rPr>
              <a:t>Rodinný rozpočet se skládá z:</a:t>
            </a:r>
          </a:p>
          <a:p>
            <a:pPr lvl="1"/>
            <a:r>
              <a:rPr lang="cs-CZ" sz="2400" b="1" dirty="0">
                <a:latin typeface="Avenir Next LT Pro" panose="020B0504020202020204" pitchFamily="34" charset="-18"/>
              </a:rPr>
              <a:t>PŘÍJMŮ</a:t>
            </a:r>
            <a:r>
              <a:rPr lang="cs-CZ" sz="2400" dirty="0">
                <a:latin typeface="Avenir Next LT Pro" panose="020B0504020202020204" pitchFamily="34" charset="-18"/>
              </a:rPr>
              <a:t> – peníze, které rodina </a:t>
            </a:r>
            <a:r>
              <a:rPr lang="cs-CZ" sz="2400" b="1" dirty="0">
                <a:latin typeface="Avenir Next LT Pro" panose="020B0504020202020204" pitchFamily="34" charset="-18"/>
              </a:rPr>
              <a:t>získá</a:t>
            </a:r>
          </a:p>
          <a:p>
            <a:pPr lvl="1"/>
            <a:r>
              <a:rPr lang="cs-CZ" sz="2400" b="1" dirty="0">
                <a:latin typeface="Avenir Next LT Pro" panose="020B0504020202020204" pitchFamily="34" charset="-18"/>
              </a:rPr>
              <a:t>VÝDAJŮ</a:t>
            </a:r>
            <a:r>
              <a:rPr lang="cs-CZ" sz="2400" dirty="0">
                <a:latin typeface="Avenir Next LT Pro" panose="020B0504020202020204" pitchFamily="34" charset="-18"/>
              </a:rPr>
              <a:t> – peníze, které rodina </a:t>
            </a:r>
            <a:r>
              <a:rPr lang="cs-CZ" sz="2400" b="1" dirty="0">
                <a:latin typeface="Avenir Next LT Pro" panose="020B0504020202020204" pitchFamily="34" charset="-18"/>
              </a:rPr>
              <a:t>utratí</a:t>
            </a:r>
          </a:p>
          <a:p>
            <a:pPr marL="365760" lvl="1" indent="0">
              <a:buNone/>
            </a:pPr>
            <a:endParaRPr lang="cs-CZ" sz="2400" dirty="0">
              <a:latin typeface="Avenir Next LT Pro" panose="020B0504020202020204" pitchFamily="34" charset="-18"/>
            </a:endParaRPr>
          </a:p>
          <a:p>
            <a:r>
              <a:rPr lang="cs-CZ" dirty="0">
                <a:latin typeface="Avenir Next LT Pro" panose="020B0504020202020204" pitchFamily="34" charset="-18"/>
              </a:rPr>
              <a:t>Výdaje by neměly přesahovat příjmy.</a:t>
            </a:r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b="1" dirty="0">
                <a:latin typeface="Avenir Next LT Pro" panose="020B0504020202020204" pitchFamily="34" charset="-18"/>
              </a:rPr>
              <a:t>Příjmy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08212" y="1600200"/>
            <a:ext cx="8700419" cy="437147"/>
          </a:xfrm>
        </p:spPr>
        <p:txBody>
          <a:bodyPr rtlCol="0"/>
          <a:lstStyle/>
          <a:p>
            <a:pPr rtl="0"/>
            <a:r>
              <a:rPr lang="cs-CZ" dirty="0">
                <a:latin typeface="Avenir Next LT Pro" panose="020B0504020202020204" pitchFamily="34" charset="-18"/>
              </a:rPr>
              <a:t>Příjmy dále rozdělujeme na </a:t>
            </a:r>
            <a:r>
              <a:rPr lang="cs-CZ" b="1" dirty="0">
                <a:latin typeface="Avenir Next LT Pro" panose="020B0504020202020204" pitchFamily="34" charset="-18"/>
              </a:rPr>
              <a:t>pravidelné a nepravidelné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463ADA3-AF37-48B7-B429-651AF0D99B87}"/>
              </a:ext>
            </a:extLst>
          </p:cNvPr>
          <p:cNvSpPr txBox="1"/>
          <p:nvPr/>
        </p:nvSpPr>
        <p:spPr>
          <a:xfrm>
            <a:off x="2398295" y="2342147"/>
            <a:ext cx="35292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Avenir Next LT Pro" panose="020B0504020202020204" pitchFamily="34" charset="-18"/>
              </a:rPr>
              <a:t>PRAVIDELNÉ PŘÍJMY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Avenir Next LT Pro" panose="020B0504020202020204" pitchFamily="34" charset="-18"/>
              </a:rPr>
              <a:t>Ze zaměstnání (mzda/plat)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Avenir Next LT Pro" panose="020B0504020202020204" pitchFamily="34" charset="-18"/>
              </a:rPr>
              <a:t>Z podnikání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Avenir Next LT Pro" panose="020B0504020202020204" pitchFamily="34" charset="-18"/>
              </a:rPr>
              <a:t>Sociální dávky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Avenir Next LT Pro" panose="020B0504020202020204" pitchFamily="34" charset="-18"/>
              </a:rPr>
              <a:t>Výživné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Avenir Next LT Pro" panose="020B0504020202020204" pitchFamily="34" charset="-18"/>
              </a:rPr>
              <a:t>Přídavky na dítě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Avenir Next LT Pro" panose="020B0504020202020204" pitchFamily="34" charset="-18"/>
              </a:rPr>
              <a:t>Důchod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Avenir Next LT Pro" panose="020B0504020202020204" pitchFamily="34" charset="-18"/>
              </a:rPr>
              <a:t>…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F795EC2-E2D5-4081-B3BA-4D7FCE1C58C9}"/>
              </a:ext>
            </a:extLst>
          </p:cNvPr>
          <p:cNvSpPr txBox="1"/>
          <p:nvPr/>
        </p:nvSpPr>
        <p:spPr>
          <a:xfrm>
            <a:off x="6336632" y="2342147"/>
            <a:ext cx="352926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Avenir Next LT Pro" panose="020B0504020202020204" pitchFamily="34" charset="-18"/>
              </a:rPr>
              <a:t>NEPRAVIDELNÉ PŘÍJMY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Avenir Next LT Pro" panose="020B0504020202020204" pitchFamily="34" charset="-18"/>
              </a:rPr>
              <a:t>Půjčky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Avenir Next LT Pro" panose="020B0504020202020204" pitchFamily="34" charset="-18"/>
              </a:rPr>
              <a:t>Z investic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Avenir Next LT Pro" panose="020B0504020202020204" pitchFamily="34" charset="-18"/>
              </a:rPr>
              <a:t>Dary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Avenir Next LT Pro" panose="020B0504020202020204" pitchFamily="34" charset="-18"/>
              </a:rPr>
              <a:t>Dědictví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Avenir Next LT Pro" panose="020B0504020202020204" pitchFamily="34" charset="-18"/>
              </a:rPr>
              <a:t>Výhry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Avenir Next LT Pro" panose="020B0504020202020204" pitchFamily="34" charset="-18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866169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b="1" dirty="0">
                <a:latin typeface="Avenir Next LT Pro" panose="020B0504020202020204" pitchFamily="34" charset="-18"/>
              </a:rPr>
              <a:t>Výdaje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08212" y="1600200"/>
            <a:ext cx="8700419" cy="437147"/>
          </a:xfrm>
        </p:spPr>
        <p:txBody>
          <a:bodyPr rtlCol="0">
            <a:normAutofit/>
          </a:bodyPr>
          <a:lstStyle/>
          <a:p>
            <a:pPr rtl="0"/>
            <a:r>
              <a:rPr lang="cs-CZ" dirty="0">
                <a:latin typeface="Avenir Next LT Pro" panose="020B0504020202020204" pitchFamily="34" charset="-18"/>
              </a:rPr>
              <a:t>Výdaje rozdělujeme na </a:t>
            </a:r>
            <a:r>
              <a:rPr lang="cs-CZ" b="1" dirty="0">
                <a:latin typeface="Avenir Next LT Pro" panose="020B0504020202020204" pitchFamily="34" charset="-18"/>
              </a:rPr>
              <a:t>pravidelné</a:t>
            </a:r>
            <a:r>
              <a:rPr lang="cs-CZ" dirty="0">
                <a:latin typeface="Avenir Next LT Pro" panose="020B0504020202020204" pitchFamily="34" charset="-18"/>
              </a:rPr>
              <a:t> a </a:t>
            </a:r>
            <a:r>
              <a:rPr lang="cs-CZ" b="1" dirty="0">
                <a:latin typeface="Avenir Next LT Pro" panose="020B0504020202020204" pitchFamily="34" charset="-18"/>
              </a:rPr>
              <a:t>nepravidelné(neočekávané)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463ADA3-AF37-48B7-B429-651AF0D99B87}"/>
              </a:ext>
            </a:extLst>
          </p:cNvPr>
          <p:cNvSpPr txBox="1"/>
          <p:nvPr/>
        </p:nvSpPr>
        <p:spPr>
          <a:xfrm>
            <a:off x="2398295" y="2342147"/>
            <a:ext cx="35292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Avenir Next LT Pro" panose="020B0504020202020204" pitchFamily="34" charset="-18"/>
              </a:rPr>
              <a:t>PRAVIDELNÉ VÝDAJE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Avenir Next LT Pro" panose="020B0504020202020204" pitchFamily="34" charset="-18"/>
              </a:rPr>
              <a:t>Nájem, elektřina, voda,…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Avenir Next LT Pro" panose="020B0504020202020204" pitchFamily="34" charset="-18"/>
              </a:rPr>
              <a:t>Potraviny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Avenir Next LT Pro" panose="020B0504020202020204" pitchFamily="34" charset="-18"/>
              </a:rPr>
              <a:t>Doprava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Avenir Next LT Pro" panose="020B0504020202020204" pitchFamily="34" charset="-18"/>
              </a:rPr>
              <a:t>Kroužky, koníčky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Avenir Next LT Pro" panose="020B0504020202020204" pitchFamily="34" charset="-18"/>
              </a:rPr>
              <a:t>Pojištění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Avenir Next LT Pro" panose="020B0504020202020204" pitchFamily="34" charset="-18"/>
              </a:rPr>
              <a:t>Splátky půjček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Avenir Next LT Pro" panose="020B0504020202020204" pitchFamily="34" charset="-18"/>
              </a:rPr>
              <a:t>…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F795EC2-E2D5-4081-B3BA-4D7FCE1C58C9}"/>
              </a:ext>
            </a:extLst>
          </p:cNvPr>
          <p:cNvSpPr txBox="1"/>
          <p:nvPr/>
        </p:nvSpPr>
        <p:spPr>
          <a:xfrm>
            <a:off x="6336632" y="2342147"/>
            <a:ext cx="352926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Avenir Next LT Pro" panose="020B0504020202020204" pitchFamily="34" charset="-18"/>
              </a:rPr>
              <a:t>NEPRAVIDELNÉ VÝDAJE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Avenir Next LT Pro" panose="020B0504020202020204" pitchFamily="34" charset="-18"/>
              </a:rPr>
              <a:t>Různé opravy domácích spotřebičů, auta, 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Avenir Next LT Pro" panose="020B0504020202020204" pitchFamily="34" charset="-18"/>
              </a:rPr>
              <a:t>Rodinné události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Avenir Next LT Pro" panose="020B0504020202020204" pitchFamily="34" charset="-18"/>
              </a:rPr>
              <a:t>Výlety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Avenir Next LT Pro" panose="020B0504020202020204" pitchFamily="34" charset="-18"/>
              </a:rPr>
              <a:t>Dovolená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Avenir Next LT Pro" panose="020B0504020202020204" pitchFamily="34" charset="-18"/>
              </a:rPr>
              <a:t>Zdravotní péče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Avenir Next LT Pro" panose="020B0504020202020204" pitchFamily="34" charset="-18"/>
              </a:rPr>
              <a:t>Kultura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Avenir Next LT Pro" panose="020B0504020202020204" pitchFamily="34" charset="-18"/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latin typeface="Avenir Next LT Pro" panose="020B0504020202020204" pitchFamily="34" charset="-1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latin typeface="Avenir Next LT Pro" panose="020B0504020202020204" pitchFamily="34" charset="-18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4FDBE826-3EBD-4F0C-9EB4-D2A0FC0AF371}"/>
              </a:ext>
            </a:extLst>
          </p:cNvPr>
          <p:cNvSpPr txBox="1">
            <a:spLocks/>
          </p:cNvSpPr>
          <p:nvPr/>
        </p:nvSpPr>
        <p:spPr>
          <a:xfrm>
            <a:off x="2208211" y="5000207"/>
            <a:ext cx="8700419" cy="78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Avenir Next LT Pro" panose="020B0504020202020204" pitchFamily="34" charset="-18"/>
              </a:rPr>
              <a:t>Další dělení by mohlo být na </a:t>
            </a:r>
            <a:r>
              <a:rPr lang="cs-CZ" b="1" dirty="0">
                <a:latin typeface="Avenir Next LT Pro" panose="020B0504020202020204" pitchFamily="34" charset="-18"/>
              </a:rPr>
              <a:t>zbytné</a:t>
            </a:r>
            <a:r>
              <a:rPr lang="cs-CZ" dirty="0">
                <a:latin typeface="Avenir Next LT Pro" panose="020B0504020202020204" pitchFamily="34" charset="-18"/>
              </a:rPr>
              <a:t> (dovolená, drahé oblečení, …)      a </a:t>
            </a:r>
            <a:r>
              <a:rPr lang="cs-CZ" b="1" dirty="0">
                <a:latin typeface="Avenir Next LT Pro" panose="020B0504020202020204" pitchFamily="34" charset="-18"/>
              </a:rPr>
              <a:t>nezbytné</a:t>
            </a:r>
            <a:r>
              <a:rPr lang="cs-CZ" dirty="0">
                <a:latin typeface="Avenir Next LT Pro" panose="020B0504020202020204" pitchFamily="34" charset="-18"/>
              </a:rPr>
              <a:t> (nájem, potraviny, …)</a:t>
            </a:r>
          </a:p>
        </p:txBody>
      </p:sp>
    </p:spTree>
    <p:extLst>
      <p:ext uri="{BB962C8B-B14F-4D97-AF65-F5344CB8AC3E}">
        <p14:creationId xmlns:p14="http://schemas.microsoft.com/office/powerpoint/2010/main" val="132062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b="1" dirty="0">
                <a:latin typeface="Avenir Next LT Pro" panose="020B0504020202020204" pitchFamily="34" charset="-18"/>
              </a:rPr>
              <a:t>Výdaje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08212" y="1600200"/>
            <a:ext cx="8700419" cy="4006516"/>
          </a:xfrm>
        </p:spPr>
        <p:txBody>
          <a:bodyPr rtlCol="0">
            <a:normAutofit/>
          </a:bodyPr>
          <a:lstStyle/>
          <a:p>
            <a:pPr rtl="0"/>
            <a:r>
              <a:rPr lang="cs-CZ" b="1" dirty="0">
                <a:latin typeface="Avenir Next LT Pro" panose="020B0504020202020204" pitchFamily="34" charset="-18"/>
              </a:rPr>
              <a:t>Většinu výdajů lze ovlivnit</a:t>
            </a:r>
            <a:r>
              <a:rPr lang="cs-CZ" dirty="0">
                <a:latin typeface="Avenir Next LT Pro" panose="020B0504020202020204" pitchFamily="34" charset="-18"/>
              </a:rPr>
              <a:t>, např.:</a:t>
            </a:r>
          </a:p>
          <a:p>
            <a:pPr lvl="1"/>
            <a:r>
              <a:rPr lang="cs-CZ" dirty="0">
                <a:latin typeface="Avenir Next LT Pro" panose="020B0504020202020204" pitchFamily="34" charset="-18"/>
              </a:rPr>
              <a:t>Šetřit za energii, vodu, telefon apod. </a:t>
            </a:r>
          </a:p>
          <a:p>
            <a:pPr lvl="1"/>
            <a:r>
              <a:rPr lang="cs-CZ" dirty="0">
                <a:latin typeface="Avenir Next LT Pro" panose="020B0504020202020204" pitchFamily="34" charset="-18"/>
              </a:rPr>
              <a:t>Nekupovat drahé věci, které nejsou nutní</a:t>
            </a:r>
          </a:p>
          <a:p>
            <a:pPr lvl="1"/>
            <a:r>
              <a:rPr lang="cs-CZ" dirty="0">
                <a:latin typeface="Avenir Next LT Pro" panose="020B0504020202020204" pitchFamily="34" charset="-18"/>
              </a:rPr>
              <a:t>Chovat se k majetku šetrně, aby vydržel déle</a:t>
            </a:r>
          </a:p>
          <a:p>
            <a:pPr lvl="1"/>
            <a:r>
              <a:rPr lang="cs-CZ" dirty="0">
                <a:latin typeface="Avenir Next LT Pro" panose="020B0504020202020204" pitchFamily="34" charset="-18"/>
              </a:rPr>
              <a:t>…</a:t>
            </a:r>
          </a:p>
          <a:p>
            <a:pPr lvl="1"/>
            <a:endParaRPr lang="cs-CZ" dirty="0">
              <a:latin typeface="Avenir Next LT Pro" panose="020B0504020202020204" pitchFamily="34" charset="-18"/>
            </a:endParaRPr>
          </a:p>
          <a:p>
            <a:pPr lvl="1"/>
            <a:r>
              <a:rPr lang="cs-CZ" dirty="0">
                <a:latin typeface="Avenir Next LT Pro" panose="020B0504020202020204" pitchFamily="34" charset="-18"/>
              </a:rPr>
              <a:t>Na výdaje mají velký vliv i děti. Mnohdy dostávají kapesné a je vhodné, když si k němu mohou občas doma přivydělat.</a:t>
            </a:r>
          </a:p>
          <a:p>
            <a:pPr lvl="2"/>
            <a:r>
              <a:rPr lang="cs-CZ" sz="1800" dirty="0">
                <a:latin typeface="Avenir Next LT Pro" panose="020B0504020202020204" pitchFamily="34" charset="-18"/>
              </a:rPr>
              <a:t>Ale ne za běžné domácí práce – ty jsou </a:t>
            </a:r>
            <a:r>
              <a:rPr lang="cs-CZ" sz="1800" b="1" dirty="0">
                <a:latin typeface="Avenir Next LT Pro" panose="020B0504020202020204" pitchFamily="34" charset="-18"/>
              </a:rPr>
              <a:t>samozřejmostí</a:t>
            </a:r>
            <a:r>
              <a:rPr lang="cs-CZ" sz="1800" dirty="0">
                <a:latin typeface="Avenir Next LT Pro" panose="020B0504020202020204" pitchFamily="34" charset="-18"/>
              </a:rPr>
              <a:t> a </a:t>
            </a:r>
            <a:r>
              <a:rPr lang="cs-CZ" sz="1800" b="1" dirty="0">
                <a:latin typeface="Avenir Next LT Pro" panose="020B0504020202020204" pitchFamily="34" charset="-18"/>
              </a:rPr>
              <a:t>povinností</a:t>
            </a:r>
            <a:r>
              <a:rPr lang="cs-CZ" sz="1800" dirty="0">
                <a:latin typeface="Avenir Next LT Pro" panose="020B0504020202020204" pitchFamily="34" charset="-18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46669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7369CB-CF14-4CCF-9B80-729D29589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venir Next LT Pro" panose="020B0504020202020204" pitchFamily="34" charset="-18"/>
              </a:rPr>
              <a:t>Rezerva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36F4F0-B539-4F75-894A-D8624DC207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08212" y="1600200"/>
            <a:ext cx="8892925" cy="4114800"/>
          </a:xfrm>
        </p:spPr>
        <p:txBody>
          <a:bodyPr/>
          <a:lstStyle/>
          <a:p>
            <a:r>
              <a:rPr lang="cs-CZ" dirty="0">
                <a:latin typeface="Avenir Next LT Pro" panose="020B0504020202020204" pitchFamily="34" charset="-18"/>
              </a:rPr>
              <a:t>Kvůli nepravidelným, tedy neočekávaným výdajům </a:t>
            </a:r>
            <a:r>
              <a:rPr lang="cs-CZ" b="1" dirty="0">
                <a:latin typeface="Avenir Next LT Pro" panose="020B0504020202020204" pitchFamily="34" charset="-18"/>
              </a:rPr>
              <a:t>je dobré mít rezervu</a:t>
            </a:r>
            <a:r>
              <a:rPr lang="cs-CZ" dirty="0">
                <a:latin typeface="Avenir Next LT Pro" panose="020B0504020202020204" pitchFamily="34" charset="-18"/>
              </a:rPr>
              <a:t>. </a:t>
            </a:r>
          </a:p>
          <a:p>
            <a:pPr marL="45720" indent="0">
              <a:buNone/>
            </a:pPr>
            <a:r>
              <a:rPr lang="cs-CZ" dirty="0">
                <a:latin typeface="Avenir Next LT Pro" panose="020B0504020202020204" pitchFamily="34" charset="-18"/>
              </a:rPr>
              <a:t>Například, když se rozbije lednice.</a:t>
            </a:r>
          </a:p>
          <a:p>
            <a:pPr lvl="1"/>
            <a:r>
              <a:rPr lang="cs-CZ" dirty="0">
                <a:latin typeface="Avenir Next LT Pro" panose="020B0504020202020204" pitchFamily="34" charset="-18"/>
              </a:rPr>
              <a:t>Pokud rodina </a:t>
            </a:r>
            <a:r>
              <a:rPr lang="cs-CZ" b="1" dirty="0">
                <a:latin typeface="Avenir Next LT Pro" panose="020B0504020202020204" pitchFamily="34" charset="-18"/>
              </a:rPr>
              <a:t>má</a:t>
            </a:r>
            <a:r>
              <a:rPr lang="cs-CZ" dirty="0">
                <a:latin typeface="Avenir Next LT Pro" panose="020B0504020202020204" pitchFamily="34" charset="-18"/>
              </a:rPr>
              <a:t> </a:t>
            </a:r>
            <a:r>
              <a:rPr lang="cs-CZ" b="1" dirty="0">
                <a:latin typeface="Avenir Next LT Pro" panose="020B0504020202020204" pitchFamily="34" charset="-18"/>
              </a:rPr>
              <a:t>rezervu</a:t>
            </a:r>
            <a:r>
              <a:rPr lang="cs-CZ" dirty="0">
                <a:latin typeface="Avenir Next LT Pro" panose="020B0504020202020204" pitchFamily="34" charset="-18"/>
              </a:rPr>
              <a:t>, může si klidně hned koupit lednici novou a nemá z toho těžkou hlavu.</a:t>
            </a:r>
          </a:p>
          <a:p>
            <a:pPr lvl="1"/>
            <a:r>
              <a:rPr lang="cs-CZ" dirty="0">
                <a:latin typeface="Avenir Next LT Pro" panose="020B0504020202020204" pitchFamily="34" charset="-18"/>
              </a:rPr>
              <a:t>Pokud rodina </a:t>
            </a:r>
            <a:r>
              <a:rPr lang="cs-CZ" b="1" dirty="0">
                <a:latin typeface="Avenir Next LT Pro" panose="020B0504020202020204" pitchFamily="34" charset="-18"/>
              </a:rPr>
              <a:t>rezervu</a:t>
            </a:r>
            <a:r>
              <a:rPr lang="cs-CZ" dirty="0">
                <a:latin typeface="Avenir Next LT Pro" panose="020B0504020202020204" pitchFamily="34" charset="-18"/>
              </a:rPr>
              <a:t> </a:t>
            </a:r>
            <a:r>
              <a:rPr lang="cs-CZ" b="1" dirty="0">
                <a:latin typeface="Avenir Next LT Pro" panose="020B0504020202020204" pitchFamily="34" charset="-18"/>
              </a:rPr>
              <a:t>nemá</a:t>
            </a:r>
            <a:r>
              <a:rPr lang="cs-CZ" dirty="0">
                <a:latin typeface="Avenir Next LT Pro" panose="020B0504020202020204" pitchFamily="34" charset="-18"/>
              </a:rPr>
              <a:t>, musí bez ní buď dlouho vydržet a šetřit, nebo si vzít půjčku. Už ale víme, že půjčky nejsou výhodné, protože nakonec musíme splatit o něco víc, než jsme si půjčili (úrok).</a:t>
            </a:r>
          </a:p>
          <a:p>
            <a:r>
              <a:rPr lang="cs-CZ" dirty="0">
                <a:latin typeface="Avenir Next LT Pro" panose="020B0504020202020204" pitchFamily="34" charset="-18"/>
              </a:rPr>
              <a:t>Ideální je být na takové situace připraven a mít něco našetřeno.</a:t>
            </a:r>
          </a:p>
        </p:txBody>
      </p:sp>
    </p:spTree>
    <p:extLst>
      <p:ext uri="{BB962C8B-B14F-4D97-AF65-F5344CB8AC3E}">
        <p14:creationId xmlns:p14="http://schemas.microsoft.com/office/powerpoint/2010/main" val="1758831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11FEAC-4EC5-4884-BF73-C71D540EB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venir Next LT Pro" panose="020B0504020202020204" pitchFamily="34" charset="-18"/>
              </a:rPr>
              <a:t>Zápis do sešitu: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EE09986-64FA-4727-B097-65AE28672536}"/>
              </a:ext>
            </a:extLst>
          </p:cNvPr>
          <p:cNvSpPr txBox="1"/>
          <p:nvPr/>
        </p:nvSpPr>
        <p:spPr>
          <a:xfrm>
            <a:off x="2295331" y="1679510"/>
            <a:ext cx="799633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latin typeface="Avenir Next LT Pro" panose="020B0504020202020204" pitchFamily="34" charset="-18"/>
              </a:rPr>
              <a:t>HOSPODAŘENÍ RODINY</a:t>
            </a:r>
          </a:p>
          <a:p>
            <a:pPr algn="ctr"/>
            <a:endParaRPr lang="cs-CZ" sz="2000" dirty="0"/>
          </a:p>
          <a:p>
            <a:r>
              <a:rPr lang="cs-CZ" sz="2000" b="1" dirty="0">
                <a:latin typeface="Avenir Next LT Pro" panose="020B0504020202020204" pitchFamily="34" charset="-18"/>
              </a:rPr>
              <a:t>Hospodaření rodiny </a:t>
            </a:r>
            <a:r>
              <a:rPr lang="cs-CZ" sz="2000" dirty="0">
                <a:latin typeface="Avenir Next LT Pro" panose="020B0504020202020204" pitchFamily="34" charset="-18"/>
              </a:rPr>
              <a:t>(domácnosti) znamená především </a:t>
            </a:r>
            <a:r>
              <a:rPr lang="cs-CZ" sz="2000" b="1" dirty="0">
                <a:latin typeface="Avenir Next LT Pro" panose="020B0504020202020204" pitchFamily="34" charset="-18"/>
              </a:rPr>
              <a:t>nakládání s penězi</a:t>
            </a:r>
            <a:r>
              <a:rPr lang="cs-CZ" sz="2000" dirty="0">
                <a:latin typeface="Avenir Next LT Pro" panose="020B0504020202020204" pitchFamily="34" charset="-18"/>
              </a:rPr>
              <a:t>.</a:t>
            </a:r>
          </a:p>
          <a:p>
            <a:endParaRPr lang="cs-CZ" sz="2000" dirty="0">
              <a:latin typeface="Avenir Next LT Pro" panose="020B0504020202020204" pitchFamily="34" charset="-18"/>
            </a:endParaRPr>
          </a:p>
          <a:p>
            <a:r>
              <a:rPr lang="cs-CZ" sz="2000" dirty="0">
                <a:latin typeface="Avenir Next LT Pro" panose="020B0504020202020204" pitchFamily="34" charset="-18"/>
              </a:rPr>
              <a:t>Rodinný rozpočet se skládá z:</a:t>
            </a:r>
          </a:p>
          <a:p>
            <a:pPr lvl="1"/>
            <a:r>
              <a:rPr lang="cs-CZ" sz="2000" b="1" dirty="0">
                <a:latin typeface="Avenir Next LT Pro" panose="020B0504020202020204" pitchFamily="34" charset="-18"/>
              </a:rPr>
              <a:t>PŘÍJMŮ</a:t>
            </a:r>
            <a:r>
              <a:rPr lang="cs-CZ" sz="2000" dirty="0">
                <a:latin typeface="Avenir Next LT Pro" panose="020B0504020202020204" pitchFamily="34" charset="-18"/>
              </a:rPr>
              <a:t> – peníze, které rodina </a:t>
            </a:r>
            <a:r>
              <a:rPr lang="cs-CZ" sz="2000" b="1" dirty="0">
                <a:latin typeface="Avenir Next LT Pro" panose="020B0504020202020204" pitchFamily="34" charset="-18"/>
              </a:rPr>
              <a:t>získá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Avenir Next LT Pro" panose="020B0504020202020204" pitchFamily="34" charset="-18"/>
              </a:rPr>
              <a:t>Napsat si 5 příkladů příjmů dle vlastní volby</a:t>
            </a:r>
          </a:p>
          <a:p>
            <a:pPr lvl="1"/>
            <a:r>
              <a:rPr lang="cs-CZ" sz="2000" b="1" dirty="0">
                <a:latin typeface="Avenir Next LT Pro" panose="020B0504020202020204" pitchFamily="34" charset="-18"/>
              </a:rPr>
              <a:t>VÝDAJŮ</a:t>
            </a:r>
            <a:r>
              <a:rPr lang="cs-CZ" sz="2000" dirty="0">
                <a:latin typeface="Avenir Next LT Pro" panose="020B0504020202020204" pitchFamily="34" charset="-18"/>
              </a:rPr>
              <a:t> – peníze, které rodina </a:t>
            </a:r>
            <a:r>
              <a:rPr lang="cs-CZ" sz="2000" b="1" dirty="0">
                <a:latin typeface="Avenir Next LT Pro" panose="020B0504020202020204" pitchFamily="34" charset="-18"/>
              </a:rPr>
              <a:t>utratí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Avenir Next LT Pro" panose="020B0504020202020204" pitchFamily="34" charset="-18"/>
              </a:rPr>
              <a:t>Napsat si 5 příkladů výdajů dle vlastní volby</a:t>
            </a:r>
          </a:p>
          <a:p>
            <a:pPr marL="365760" lvl="1" indent="0">
              <a:buNone/>
            </a:pPr>
            <a:endParaRPr lang="cs-CZ" sz="2000" dirty="0">
              <a:latin typeface="Avenir Next LT Pro" panose="020B0504020202020204" pitchFamily="34" charset="-18"/>
            </a:endParaRPr>
          </a:p>
          <a:p>
            <a:r>
              <a:rPr lang="cs-CZ" sz="2000" dirty="0">
                <a:latin typeface="Avenir Next LT Pro" panose="020B0504020202020204" pitchFamily="34" charset="-18"/>
              </a:rPr>
              <a:t>Výdaje by neměly přesahovat příjmy a je vhodné mít rezervu.</a:t>
            </a:r>
          </a:p>
          <a:p>
            <a:endParaRPr lang="cs-CZ" dirty="0">
              <a:latin typeface="Avenir Next LT Pro" panose="020B0504020202020204" pitchFamily="34" charset="-18"/>
            </a:endParaRPr>
          </a:p>
          <a:p>
            <a:endParaRPr lang="cs-CZ" dirty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7727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73980" y="505326"/>
            <a:ext cx="3206836" cy="1098885"/>
          </a:xfrm>
        </p:spPr>
        <p:txBody>
          <a:bodyPr rtlCol="0"/>
          <a:lstStyle/>
          <a:p>
            <a:pPr rtl="0"/>
            <a:r>
              <a:rPr lang="cs-CZ" dirty="0">
                <a:latin typeface="Avenir Next LT Pro" panose="020B0504020202020204" pitchFamily="34" charset="-18"/>
              </a:rPr>
              <a:t>Samostatná práce do sešitu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8373979" y="1957138"/>
            <a:ext cx="3497179" cy="4138862"/>
          </a:xfrm>
        </p:spPr>
        <p:txBody>
          <a:bodyPr rtlCol="0">
            <a:normAutofit/>
          </a:bodyPr>
          <a:lstStyle/>
          <a:p>
            <a:r>
              <a:rPr lang="cs-CZ" sz="1600" b="1" dirty="0">
                <a:latin typeface="Avenir Next LT Pro" panose="020B0504020202020204" pitchFamily="34" charset="-18"/>
              </a:rPr>
              <a:t>Zadání:</a:t>
            </a:r>
            <a:endParaRPr lang="cs-CZ" sz="1600" dirty="0">
              <a:latin typeface="Avenir Next LT Pro" panose="020B0504020202020204" pitchFamily="34" charset="-18"/>
            </a:endParaRPr>
          </a:p>
          <a:p>
            <a:r>
              <a:rPr lang="cs-CZ" sz="1600" dirty="0">
                <a:latin typeface="Avenir Next LT Pro" panose="020B0504020202020204" pitchFamily="34" charset="-18"/>
              </a:rPr>
              <a:t>Přečtěte si popis rodiny Svobodových. V textu jsou uvedené jednotlivé její příjmy a výdaje. Vypište do sešitu všechny příjmy a všechny výdaje. </a:t>
            </a:r>
          </a:p>
          <a:p>
            <a:pPr rtl="0"/>
            <a:r>
              <a:rPr lang="cs-CZ" sz="1600" dirty="0">
                <a:latin typeface="Avenir Next LT Pro" panose="020B0504020202020204" pitchFamily="34" charset="-18"/>
              </a:rPr>
              <a:t>Rozhodni zda příjmy převyšují výdaje, nebo naopak. Tedy zda rodina hospodaří dobře.</a:t>
            </a:r>
          </a:p>
          <a:p>
            <a:pPr rtl="0"/>
            <a:endParaRPr lang="cs-CZ" sz="1600" dirty="0">
              <a:latin typeface="Avenir Next LT Pro" panose="020B0504020202020204" pitchFamily="34" charset="-18"/>
            </a:endParaRPr>
          </a:p>
          <a:p>
            <a:pPr rtl="0"/>
            <a:r>
              <a:rPr lang="cs-CZ" sz="1600" dirty="0">
                <a:latin typeface="Avenir Next LT Pro" panose="020B0504020202020204" pitchFamily="34" charset="-18"/>
              </a:rPr>
              <a:t>Zkontrolujeme si společně ve škole.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4D5EFCB-BFED-433D-A45D-B30B8527E018}"/>
              </a:ext>
            </a:extLst>
          </p:cNvPr>
          <p:cNvSpPr txBox="1"/>
          <p:nvPr/>
        </p:nvSpPr>
        <p:spPr>
          <a:xfrm>
            <a:off x="1395663" y="641684"/>
            <a:ext cx="667351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latin typeface="Avenir Next LT Pro" panose="020B0504020202020204" pitchFamily="34" charset="-18"/>
              </a:rPr>
              <a:t> </a:t>
            </a:r>
          </a:p>
          <a:p>
            <a:r>
              <a:rPr lang="cs-CZ" dirty="0">
                <a:latin typeface="Avenir Next LT Pro" panose="020B0504020202020204" pitchFamily="34" charset="-18"/>
              </a:rPr>
              <a:t>Rodinu Svobodových tvoří čtyři členové. Tatínek Michal pracuje jako zahradník v zahradnické firmě. Vydělá si zde </a:t>
            </a:r>
            <a:r>
              <a:rPr lang="cs-CZ" b="1" dirty="0">
                <a:latin typeface="Avenir Next LT Pro" panose="020B0504020202020204" pitchFamily="34" charset="-18"/>
              </a:rPr>
              <a:t>22 000</a:t>
            </a:r>
            <a:r>
              <a:rPr lang="cs-CZ" dirty="0">
                <a:latin typeface="Avenir Next LT Pro" panose="020B0504020202020204" pitchFamily="34" charset="-18"/>
              </a:rPr>
              <a:t> korun čistého měsíčně. Maminka Jana je v současné době na mateřské dovolené s dvouletou dcerou Aničkou. Dostává od státu každý měsíc mateřský příspěvek ve výši </a:t>
            </a:r>
            <a:r>
              <a:rPr lang="cs-CZ" b="1" dirty="0">
                <a:latin typeface="Avenir Next LT Pro" panose="020B0504020202020204" pitchFamily="34" charset="-18"/>
              </a:rPr>
              <a:t>7 000 </a:t>
            </a:r>
            <a:r>
              <a:rPr lang="cs-CZ" dirty="0">
                <a:latin typeface="Avenir Next LT Pro" panose="020B0504020202020204" pitchFamily="34" charset="-18"/>
              </a:rPr>
              <a:t>korun. Osmnáctiletý syn Honza ještě navštěvuje školu a každou sobotu chodí na brigádu do obchodu se sportovními potřebami, jeho výdělek je </a:t>
            </a:r>
            <a:r>
              <a:rPr lang="cs-CZ" b="1" dirty="0">
                <a:latin typeface="Avenir Next LT Pro" panose="020B0504020202020204" pitchFamily="34" charset="-18"/>
              </a:rPr>
              <a:t>2 000 </a:t>
            </a:r>
            <a:r>
              <a:rPr lang="cs-CZ" dirty="0">
                <a:latin typeface="Avenir Next LT Pro" panose="020B0504020202020204" pitchFamily="34" charset="-18"/>
              </a:rPr>
              <a:t>korun za měsíc. Rodina Svobodových bydlí v nájemním bytě, nájemné za měsíc činí </a:t>
            </a:r>
            <a:r>
              <a:rPr lang="cs-CZ" b="1" dirty="0">
                <a:latin typeface="Avenir Next LT Pro" panose="020B0504020202020204" pitchFamily="34" charset="-18"/>
              </a:rPr>
              <a:t>10 000 </a:t>
            </a:r>
            <a:r>
              <a:rPr lang="cs-CZ" dirty="0">
                <a:latin typeface="Avenir Next LT Pro" panose="020B0504020202020204" pitchFamily="34" charset="-18"/>
              </a:rPr>
              <a:t>korun, poplatky za služby </a:t>
            </a:r>
            <a:r>
              <a:rPr lang="cs-CZ" b="1" dirty="0">
                <a:latin typeface="Avenir Next LT Pro" panose="020B0504020202020204" pitchFamily="34" charset="-18"/>
              </a:rPr>
              <a:t>2 000 </a:t>
            </a:r>
            <a:r>
              <a:rPr lang="cs-CZ" dirty="0">
                <a:latin typeface="Avenir Next LT Pro" panose="020B0504020202020204" pitchFamily="34" charset="-18"/>
              </a:rPr>
              <a:t>korun. Tatínek Michal si založil penzijní připojištění ve výši </a:t>
            </a:r>
            <a:r>
              <a:rPr lang="cs-CZ" b="1" dirty="0">
                <a:latin typeface="Avenir Next LT Pro" panose="020B0504020202020204" pitchFamily="34" charset="-18"/>
              </a:rPr>
              <a:t>400</a:t>
            </a:r>
            <a:r>
              <a:rPr lang="cs-CZ" dirty="0">
                <a:latin typeface="Avenir Next LT Pro" panose="020B0504020202020204" pitchFamily="34" charset="-18"/>
              </a:rPr>
              <a:t> korun. Nákupy potravin obstarává maminka, měsíčně za jídlo utratí </a:t>
            </a:r>
            <a:r>
              <a:rPr lang="cs-CZ" b="1" dirty="0">
                <a:latin typeface="Avenir Next LT Pro" panose="020B0504020202020204" pitchFamily="34" charset="-18"/>
              </a:rPr>
              <a:t>8 000 </a:t>
            </a:r>
            <a:r>
              <a:rPr lang="cs-CZ" dirty="0">
                <a:latin typeface="Avenir Next LT Pro" panose="020B0504020202020204" pitchFamily="34" charset="-18"/>
              </a:rPr>
              <a:t>korun.  Tatínek musí do práce dojíždět, za jízdenky utratí </a:t>
            </a:r>
            <a:r>
              <a:rPr lang="cs-CZ" b="1" dirty="0">
                <a:latin typeface="Avenir Next LT Pro" panose="020B0504020202020204" pitchFamily="34" charset="-18"/>
              </a:rPr>
              <a:t>400</a:t>
            </a:r>
            <a:r>
              <a:rPr lang="cs-CZ" dirty="0">
                <a:latin typeface="Avenir Next LT Pro" panose="020B0504020202020204" pitchFamily="34" charset="-18"/>
              </a:rPr>
              <a:t> korun. Ostatní nutné výdaje Svobodových včetně oblečení se pohybují v průměru kolem </a:t>
            </a:r>
            <a:r>
              <a:rPr lang="cs-CZ" b="1" dirty="0">
                <a:latin typeface="Avenir Next LT Pro" panose="020B0504020202020204" pitchFamily="34" charset="-18"/>
              </a:rPr>
              <a:t>800</a:t>
            </a:r>
            <a:r>
              <a:rPr lang="cs-CZ" dirty="0">
                <a:latin typeface="Avenir Next LT Pro" panose="020B0504020202020204" pitchFamily="34" charset="-18"/>
              </a:rPr>
              <a:t> korun měsíčně.</a:t>
            </a:r>
          </a:p>
          <a:p>
            <a:r>
              <a:rPr lang="cs-CZ" dirty="0">
                <a:latin typeface="Avenir Next LT Pro" panose="020B0504020202020204" pitchFamily="34" charset="-18"/>
              </a:rPr>
              <a:t> </a:t>
            </a:r>
          </a:p>
          <a:p>
            <a:endParaRPr lang="cs-CZ" sz="1400" dirty="0">
              <a:latin typeface="Avenir Next LT Pro" panose="020B0504020202020204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609149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Hrající si děti (16:9)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532241_TF03461883_TF03461883.potx" id="{55FD98AC-9FB4-4EDF-A3BE-513EDA89D6C0}" vid="{06EE9C2E-EC35-4529-8A20-A06D8AAFC7ED}"/>
    </a:ext>
  </a:extLst>
</a:theme>
</file>

<file path=ppt/theme/theme2.xml><?xml version="1.0" encoding="utf-8"?>
<a:theme xmlns:a="http://schemas.openxmlformats.org/drawingml/2006/main" name="Motiv Offic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701</Words>
  <Application>Microsoft Office PowerPoint</Application>
  <PresentationFormat>Širokoúhlá obrazovka</PresentationFormat>
  <Paragraphs>101</Paragraphs>
  <Slides>9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Avenir Next LT Pro</vt:lpstr>
      <vt:lpstr>Euphemia</vt:lpstr>
      <vt:lpstr>Wingdings</vt:lpstr>
      <vt:lpstr>Hrající si děti (16:9)</vt:lpstr>
      <vt:lpstr>Prezentace aplikace PowerPoint</vt:lpstr>
      <vt:lpstr>Hospodaření rodiny </vt:lpstr>
      <vt:lpstr>Hospodaření rodiny </vt:lpstr>
      <vt:lpstr>Příjmy</vt:lpstr>
      <vt:lpstr>Výdaje</vt:lpstr>
      <vt:lpstr>Výdaje</vt:lpstr>
      <vt:lpstr>Rezerva</vt:lpstr>
      <vt:lpstr>Zápis do sešitu:</vt:lpstr>
      <vt:lpstr>Samostatná práce do sešitu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Erik Berger</dc:creator>
  <cp:lastModifiedBy>Erik Berger</cp:lastModifiedBy>
  <cp:revision>6</cp:revision>
  <dcterms:created xsi:type="dcterms:W3CDTF">2020-03-16T18:24:18Z</dcterms:created>
  <dcterms:modified xsi:type="dcterms:W3CDTF">2020-03-16T20:45:35Z</dcterms:modified>
</cp:coreProperties>
</file>