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79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74" r:id="rId10"/>
    <p:sldId id="275" r:id="rId11"/>
    <p:sldId id="270" r:id="rId12"/>
    <p:sldId id="277" r:id="rId13"/>
    <p:sldId id="278" r:id="rId14"/>
    <p:sldId id="271" r:id="rId15"/>
    <p:sldId id="27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418FD-1369-4EBD-BB1C-B5A92B7BCF1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A0FFCA70-56CD-4430-B850-C248051F9F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dirty="0"/>
            <a:t>Žádní dva lidé na světě nejsou úplně stejní. </a:t>
          </a:r>
          <a:endParaRPr lang="en-US" sz="2800" dirty="0"/>
        </a:p>
      </dgm:t>
    </dgm:pt>
    <dgm:pt modelId="{6188E083-B78C-4016-B6EE-FB9371530D78}" type="parTrans" cxnId="{065190BF-9619-48A2-86AA-2CC802F943FB}">
      <dgm:prSet/>
      <dgm:spPr/>
      <dgm:t>
        <a:bodyPr/>
        <a:lstStyle/>
        <a:p>
          <a:endParaRPr lang="en-US"/>
        </a:p>
      </dgm:t>
    </dgm:pt>
    <dgm:pt modelId="{93D135D6-BC4A-44C7-BB5A-F549BDEED7D7}" type="sibTrans" cxnId="{065190BF-9619-48A2-86AA-2CC802F943F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11739E9-6204-460D-BA95-14006B045B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dirty="0"/>
            <a:t>Každý z nás má různé osobní předpoklady a různé životní podmínky. </a:t>
          </a:r>
        </a:p>
        <a:p>
          <a:pPr>
            <a:lnSpc>
              <a:spcPct val="100000"/>
            </a:lnSpc>
          </a:pPr>
          <a:r>
            <a:rPr lang="cs-CZ" sz="2800" dirty="0"/>
            <a:t>V lidské důstojnosti si však všichni lidé mají být rovni.</a:t>
          </a:r>
          <a:endParaRPr lang="en-US" sz="2800" dirty="0"/>
        </a:p>
      </dgm:t>
    </dgm:pt>
    <dgm:pt modelId="{6149998A-5700-4856-BB94-EB20511BF9FA}" type="parTrans" cxnId="{76A193E9-ADF2-41AA-B814-A369699C1404}">
      <dgm:prSet/>
      <dgm:spPr/>
      <dgm:t>
        <a:bodyPr/>
        <a:lstStyle/>
        <a:p>
          <a:endParaRPr lang="en-US"/>
        </a:p>
      </dgm:t>
    </dgm:pt>
    <dgm:pt modelId="{547E027B-1DA5-4DA8-942D-FB7D38482D33}" type="sibTrans" cxnId="{76A193E9-ADF2-41AA-B814-A369699C1404}">
      <dgm:prSet/>
      <dgm:spPr/>
      <dgm:t>
        <a:bodyPr/>
        <a:lstStyle/>
        <a:p>
          <a:endParaRPr lang="en-US"/>
        </a:p>
      </dgm:t>
    </dgm:pt>
    <dgm:pt modelId="{AE801ECE-BF6E-45AE-A64E-48DA052FF262}" type="pres">
      <dgm:prSet presAssocID="{03D418FD-1369-4EBD-BB1C-B5A92B7BCF14}" presName="root" presStyleCnt="0">
        <dgm:presLayoutVars>
          <dgm:dir/>
          <dgm:resizeHandles val="exact"/>
        </dgm:presLayoutVars>
      </dgm:prSet>
      <dgm:spPr/>
    </dgm:pt>
    <dgm:pt modelId="{8D2151EE-EE4B-478F-AC95-390B46493751}" type="pres">
      <dgm:prSet presAssocID="{A0FFCA70-56CD-4430-B850-C248051F9F99}" presName="compNode" presStyleCnt="0"/>
      <dgm:spPr/>
    </dgm:pt>
    <dgm:pt modelId="{04F5B4F4-908E-4508-A204-6688B392A926}" type="pres">
      <dgm:prSet presAssocID="{A0FFCA70-56CD-4430-B850-C248051F9F9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BFD52AF-DB82-44AD-B1B1-F7D618FC67FC}" type="pres">
      <dgm:prSet presAssocID="{A0FFCA70-56CD-4430-B850-C248051F9F99}" presName="spaceRect" presStyleCnt="0"/>
      <dgm:spPr/>
    </dgm:pt>
    <dgm:pt modelId="{0948B9E4-55AA-41DF-BB65-EBEC188B2775}" type="pres">
      <dgm:prSet presAssocID="{A0FFCA70-56CD-4430-B850-C248051F9F99}" presName="textRect" presStyleLbl="revTx" presStyleIdx="0" presStyleCnt="2" custLinFactNeighborX="2118" custLinFactNeighborY="-12256">
        <dgm:presLayoutVars>
          <dgm:chMax val="1"/>
          <dgm:chPref val="1"/>
        </dgm:presLayoutVars>
      </dgm:prSet>
      <dgm:spPr/>
    </dgm:pt>
    <dgm:pt modelId="{AE92AA0D-3A8B-486F-B3C0-B8B4E74A8077}" type="pres">
      <dgm:prSet presAssocID="{93D135D6-BC4A-44C7-BB5A-F549BDEED7D7}" presName="sibTrans" presStyleCnt="0"/>
      <dgm:spPr/>
    </dgm:pt>
    <dgm:pt modelId="{361D1653-7006-4A71-8558-5956D11446E0}" type="pres">
      <dgm:prSet presAssocID="{811739E9-6204-460D-BA95-14006B045B4F}" presName="compNode" presStyleCnt="0"/>
      <dgm:spPr/>
    </dgm:pt>
    <dgm:pt modelId="{7DBB33FB-03DC-4D9F-B5B5-827852F6688A}" type="pres">
      <dgm:prSet presAssocID="{811739E9-6204-460D-BA95-14006B045B4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B87E1A7-875E-4DC6-85FF-BC20C4E29A8D}" type="pres">
      <dgm:prSet presAssocID="{811739E9-6204-460D-BA95-14006B045B4F}" presName="spaceRect" presStyleCnt="0"/>
      <dgm:spPr/>
    </dgm:pt>
    <dgm:pt modelId="{B3567135-37C0-4024-9131-730B68DB5661}" type="pres">
      <dgm:prSet presAssocID="{811739E9-6204-460D-BA95-14006B045B4F}" presName="textRect" presStyleLbl="revTx" presStyleIdx="1" presStyleCnt="2" custScaleX="155338" custScaleY="105311" custLinFactNeighborX="-471" custLinFactNeighborY="-15481">
        <dgm:presLayoutVars>
          <dgm:chMax val="1"/>
          <dgm:chPref val="1"/>
        </dgm:presLayoutVars>
      </dgm:prSet>
      <dgm:spPr/>
    </dgm:pt>
  </dgm:ptLst>
  <dgm:cxnLst>
    <dgm:cxn modelId="{088C0F93-C072-4AA0-97F9-7E37F35B2ECA}" type="presOf" srcId="{A0FFCA70-56CD-4430-B850-C248051F9F99}" destId="{0948B9E4-55AA-41DF-BB65-EBEC188B2775}" srcOrd="0" destOrd="0" presId="urn:microsoft.com/office/officeart/2018/2/layout/IconLabelList"/>
    <dgm:cxn modelId="{0187CDB9-7B11-40C9-931B-8E7F43A2BCEC}" type="presOf" srcId="{03D418FD-1369-4EBD-BB1C-B5A92B7BCF14}" destId="{AE801ECE-BF6E-45AE-A64E-48DA052FF262}" srcOrd="0" destOrd="0" presId="urn:microsoft.com/office/officeart/2018/2/layout/IconLabelList"/>
    <dgm:cxn modelId="{065190BF-9619-48A2-86AA-2CC802F943FB}" srcId="{03D418FD-1369-4EBD-BB1C-B5A92B7BCF14}" destId="{A0FFCA70-56CD-4430-B850-C248051F9F99}" srcOrd="0" destOrd="0" parTransId="{6188E083-B78C-4016-B6EE-FB9371530D78}" sibTransId="{93D135D6-BC4A-44C7-BB5A-F549BDEED7D7}"/>
    <dgm:cxn modelId="{76A193E9-ADF2-41AA-B814-A369699C1404}" srcId="{03D418FD-1369-4EBD-BB1C-B5A92B7BCF14}" destId="{811739E9-6204-460D-BA95-14006B045B4F}" srcOrd="1" destOrd="0" parTransId="{6149998A-5700-4856-BB94-EB20511BF9FA}" sibTransId="{547E027B-1DA5-4DA8-942D-FB7D38482D33}"/>
    <dgm:cxn modelId="{EBAA08FC-B9DB-4553-B3AA-F1301F2CBEE5}" type="presOf" srcId="{811739E9-6204-460D-BA95-14006B045B4F}" destId="{B3567135-37C0-4024-9131-730B68DB5661}" srcOrd="0" destOrd="0" presId="urn:microsoft.com/office/officeart/2018/2/layout/IconLabelList"/>
    <dgm:cxn modelId="{27EA0B9B-742D-471D-A756-E97C0B70C244}" type="presParOf" srcId="{AE801ECE-BF6E-45AE-A64E-48DA052FF262}" destId="{8D2151EE-EE4B-478F-AC95-390B46493751}" srcOrd="0" destOrd="0" presId="urn:microsoft.com/office/officeart/2018/2/layout/IconLabelList"/>
    <dgm:cxn modelId="{758E2A34-28F3-4590-8F69-B36756EE2BF7}" type="presParOf" srcId="{8D2151EE-EE4B-478F-AC95-390B46493751}" destId="{04F5B4F4-908E-4508-A204-6688B392A926}" srcOrd="0" destOrd="0" presId="urn:microsoft.com/office/officeart/2018/2/layout/IconLabelList"/>
    <dgm:cxn modelId="{2CF8EFDB-729A-4AD2-917D-AFB4BA662314}" type="presParOf" srcId="{8D2151EE-EE4B-478F-AC95-390B46493751}" destId="{ABFD52AF-DB82-44AD-B1B1-F7D618FC67FC}" srcOrd="1" destOrd="0" presId="urn:microsoft.com/office/officeart/2018/2/layout/IconLabelList"/>
    <dgm:cxn modelId="{54D57AE5-F661-4468-B6AE-B5916E0C85F6}" type="presParOf" srcId="{8D2151EE-EE4B-478F-AC95-390B46493751}" destId="{0948B9E4-55AA-41DF-BB65-EBEC188B2775}" srcOrd="2" destOrd="0" presId="urn:microsoft.com/office/officeart/2018/2/layout/IconLabelList"/>
    <dgm:cxn modelId="{C89BABB4-3CBF-4E19-B6A1-338C75DC128E}" type="presParOf" srcId="{AE801ECE-BF6E-45AE-A64E-48DA052FF262}" destId="{AE92AA0D-3A8B-486F-B3C0-B8B4E74A8077}" srcOrd="1" destOrd="0" presId="urn:microsoft.com/office/officeart/2018/2/layout/IconLabelList"/>
    <dgm:cxn modelId="{C825A4E4-DA51-4EF8-9163-58E4D6EA5F69}" type="presParOf" srcId="{AE801ECE-BF6E-45AE-A64E-48DA052FF262}" destId="{361D1653-7006-4A71-8558-5956D11446E0}" srcOrd="2" destOrd="0" presId="urn:microsoft.com/office/officeart/2018/2/layout/IconLabelList"/>
    <dgm:cxn modelId="{6985916E-5311-4A8E-8728-2F21612311B9}" type="presParOf" srcId="{361D1653-7006-4A71-8558-5956D11446E0}" destId="{7DBB33FB-03DC-4D9F-B5B5-827852F6688A}" srcOrd="0" destOrd="0" presId="urn:microsoft.com/office/officeart/2018/2/layout/IconLabelList"/>
    <dgm:cxn modelId="{1CB66A62-17A5-4465-84CE-057F5B34F89E}" type="presParOf" srcId="{361D1653-7006-4A71-8558-5956D11446E0}" destId="{FB87E1A7-875E-4DC6-85FF-BC20C4E29A8D}" srcOrd="1" destOrd="0" presId="urn:microsoft.com/office/officeart/2018/2/layout/IconLabelList"/>
    <dgm:cxn modelId="{931E48B8-2049-44F2-8507-8A58161109A3}" type="presParOf" srcId="{361D1653-7006-4A71-8558-5956D11446E0}" destId="{B3567135-37C0-4024-9131-730B68DB566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B4F4-908E-4508-A204-6688B392A926}">
      <dsp:nvSpPr>
        <dsp:cNvPr id="0" name=""/>
        <dsp:cNvSpPr/>
      </dsp:nvSpPr>
      <dsp:spPr>
        <a:xfrm>
          <a:off x="1143440" y="102724"/>
          <a:ext cx="1802250" cy="1802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8B9E4-55AA-41DF-BB65-EBEC188B2775}">
      <dsp:nvSpPr>
        <dsp:cNvPr id="0" name=""/>
        <dsp:cNvSpPr/>
      </dsp:nvSpPr>
      <dsp:spPr>
        <a:xfrm>
          <a:off x="126891" y="2326105"/>
          <a:ext cx="4005000" cy="191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Žádní dva lidé na světě nejsou úplně stejní. </a:t>
          </a:r>
          <a:endParaRPr lang="en-US" sz="2800" kern="1200" dirty="0"/>
        </a:p>
      </dsp:txBody>
      <dsp:txXfrm>
        <a:off x="126891" y="2326105"/>
        <a:ext cx="4005000" cy="1912009"/>
      </dsp:txXfrm>
    </dsp:sp>
    <dsp:sp modelId="{7DBB33FB-03DC-4D9F-B5B5-827852F6688A}">
      <dsp:nvSpPr>
        <dsp:cNvPr id="0" name=""/>
        <dsp:cNvSpPr/>
      </dsp:nvSpPr>
      <dsp:spPr>
        <a:xfrm>
          <a:off x="6957459" y="50147"/>
          <a:ext cx="1802250" cy="1802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7135-37C0-4024-9131-730B68DB5661}">
      <dsp:nvSpPr>
        <dsp:cNvPr id="0" name=""/>
        <dsp:cNvSpPr/>
      </dsp:nvSpPr>
      <dsp:spPr>
        <a:xfrm>
          <a:off x="4729077" y="2200228"/>
          <a:ext cx="6221286" cy="2026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Každý z nás má různé osobní předpoklady a různé životní podmínky.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 lidské důstojnosti si však všichni lidé mají být rovni.</a:t>
          </a:r>
          <a:endParaRPr lang="en-US" sz="2800" kern="1200" dirty="0"/>
        </a:p>
      </dsp:txBody>
      <dsp:txXfrm>
        <a:off x="4729077" y="2200228"/>
        <a:ext cx="6221286" cy="2026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76A11-E4C6-4026-84B7-44734188B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761583-7158-4605-872C-47C401DD0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78595B-B083-4194-97CF-B56F8BF7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4BA4-A05A-4829-9F51-9DCB68F8A4A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565D37-58FB-418C-AD91-CB28E8DD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A09616-0217-425C-BF7B-6E1179DC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8A1C-0736-4D38-8DD3-7D5FD9145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45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3B6DA-23F3-4B1F-B6ED-51B0C336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8F29CA-4C74-4162-8AAF-7E6AC6A4A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967E46-6EBC-44F3-AF89-9BC7746F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4BA4-A05A-4829-9F51-9DCB68F8A4A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578C70-D941-44FA-AC2D-25840C1D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C2D9D8-5CAE-440D-86B0-5885B733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8A1C-0736-4D38-8DD3-7D5FD9145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7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7CC3057-237A-4BD5-8D41-1B46B127B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F3F47C-4DE2-4DBE-AEEE-CFD3E0A94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1B115B-DAD1-4A0D-9360-D18BFF4D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4BA4-A05A-4829-9F51-9DCB68F8A4A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B889A2-343F-4D45-B2B4-25AC02987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652231-0925-40CA-B6C5-7ED2C02D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8A1C-0736-4D38-8DD3-7D5FD9145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16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23BD3-C419-4498-9366-5661D3BC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B8EC7-66C7-4D67-8B1E-E70C78166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35B25C-EF87-4C6C-8861-1B1261D9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4BA4-A05A-4829-9F51-9DCB68F8A4A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E662A8-567A-443A-BDE4-08C030AF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723407-3894-4EAA-8B88-4754C2E7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8A1C-0736-4D38-8DD3-7D5FD9145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0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824F7-25E9-43DE-BA6D-A323A1AE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31AADE-E0E3-46D0-8B55-96FE0D895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7121D1-F012-4B1D-8803-7B920050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4BA4-A05A-4829-9F51-9DCB68F8A4A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E6FA7A-22CF-4013-8D9E-2940952E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E90BA9-D036-451F-9911-97DFAC4D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8A1C-0736-4D38-8DD3-7D5FD9145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1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CCC9B-DAF0-43EA-98CA-B23B073A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F50C4-E1DF-4D02-B236-14F8EB8AD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043E9C-D3F8-475B-9561-137B8591A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66693C-0306-4D79-B239-4B7F5E59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4BA4-A05A-4829-9F51-9DCB68F8A4A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505CEB-3FC7-488E-BEC4-64C4C8A4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6B1894-5B66-4CF6-8DB2-1D584B9A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8A1C-0736-4D38-8DD3-7D5FD9145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55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EED64-835B-44D8-A2DF-7EFCD941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90B143-5305-4251-B511-EAE5D271C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D3FD98-4359-421B-820B-A22F3FE9A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0853D5-737C-4392-A4ED-CDC867F6F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357B89-A941-4E65-846B-0272C6958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E7DC7EC-A4F1-4D76-B502-B36B7C89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4BA4-A05A-4829-9F51-9DCB68F8A4A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4D05CA1-6108-4184-9C21-29F09BA3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879655-7565-43DD-AEA3-BA3AF936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8A1C-0736-4D38-8DD3-7D5FD9145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45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41268-476D-4AD0-8C8F-78F6F005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343007-4391-4A53-8378-FDFB5B2E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4BA4-A05A-4829-9F51-9DCB68F8A4A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C63FAF-05A6-4340-B833-809E6C6A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82DF07-52A4-4246-93D0-0E0189FE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8A1C-0736-4D38-8DD3-7D5FD9145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44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B3A1DCC-9195-40D3-8784-C18F08AF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4BA4-A05A-4829-9F51-9DCB68F8A4A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850307-D4A7-488B-8432-0AA2D852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5E6A5B-392C-442B-96D7-21FA4141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8A1C-0736-4D38-8DD3-7D5FD9145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4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8F70A-8134-4A76-96AF-BF0BC78B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525EF-CE8A-4237-A444-D0CE79EE6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7DD43B-A000-4034-B215-D148E8F56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B66D07-9667-40EF-A779-60B4E9564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4BA4-A05A-4829-9F51-9DCB68F8A4A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421F38-7110-4D17-8F07-E56CF78F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73F459-B95D-486A-A075-0AE146FB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8A1C-0736-4D38-8DD3-7D5FD9145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29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78009-5BEF-4446-8F4E-C90D13F8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FFA3A2-5705-4C3A-B5A4-D023DC014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ABEEF6-6623-4018-A24D-46559677A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1FB1DE-E2AF-4736-BBC2-5E7941C4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4BA4-A05A-4829-9F51-9DCB68F8A4A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AF1593-4D3E-409E-A309-1E337AE0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5D7FA0-DC46-4AF4-92BE-16D384A9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8A1C-0736-4D38-8DD3-7D5FD9145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56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A4B2EFE-1887-4D8D-A45A-F847D9F9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73CB6F-A14C-4D51-B248-40E4DA65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F99499-A001-44C5-96E1-9C80F53D5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04BA4-A05A-4829-9F51-9DCB68F8A4AC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888C79-408F-4145-8023-12BAB0AE0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7BEFE2-0E19-486B-8569-3311951D5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28A1C-0736-4D38-8DD3-7D5FD9145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18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niversal_Declaration_of_Human_Rights" TargetMode="External"/><Relationship Id="rId3" Type="http://schemas.openxmlformats.org/officeDocument/2006/relationships/hyperlink" Target="http://www.ipernity.com/doc/frantisek.horacek/3649957" TargetMode="External"/><Relationship Id="rId7" Type="http://schemas.openxmlformats.org/officeDocument/2006/relationships/hyperlink" Target="http://cs.wikipedia.org/wiki/OSN" TargetMode="External"/><Relationship Id="rId2" Type="http://schemas.openxmlformats.org/officeDocument/2006/relationships/hyperlink" Target="http://cs.wikipedia.org/wiki/Otrok%C3%A1%C5%99stv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chrance.cz/verejny-ochrance-prav/verejny-ochrance-prav-ombudsman" TargetMode="External"/><Relationship Id="rId11" Type="http://schemas.openxmlformats.org/officeDocument/2006/relationships/image" Target="../media/image1.jpeg"/><Relationship Id="rId5" Type="http://schemas.openxmlformats.org/officeDocument/2006/relationships/hyperlink" Target="http://cs.wikipedia.org/wiki/Lidsk%C3%A1_pr%C3%A1va" TargetMode="External"/><Relationship Id="rId10" Type="http://schemas.openxmlformats.org/officeDocument/2006/relationships/hyperlink" Target="https://www.uab.edu/cas/humanrights/images/Images/Home/minor-in-human-rights-1180x540.jpg" TargetMode="External"/><Relationship Id="rId4" Type="http://schemas.openxmlformats.org/officeDocument/2006/relationships/hyperlink" Target="http://www.pantherssquad.wbs.cz/Poradame.html" TargetMode="External"/><Relationship Id="rId9" Type="http://schemas.openxmlformats.org/officeDocument/2006/relationships/hyperlink" Target="http://en.wikipedia.org/wiki/European_Convention_on_Human_Righ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197496-B2F9-4351-BDDE-A53D148A6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venir Next LT Pro" panose="020B0504020202020204" pitchFamily="34" charset="-18"/>
              </a:rPr>
              <a:t>Instrukce na úvod:</a:t>
            </a:r>
          </a:p>
          <a:p>
            <a:endParaRPr lang="cs-CZ" sz="2400" dirty="0">
              <a:latin typeface="Avenir Next LT Pro" panose="020B0504020202020204" pitchFamily="34" charset="-18"/>
            </a:endParaRPr>
          </a:p>
          <a:p>
            <a:pPr marL="342900" indent="-342900"/>
            <a:r>
              <a:rPr lang="cs-CZ" sz="2400" dirty="0">
                <a:latin typeface="Avenir Next LT Pro" panose="020B0504020202020204" pitchFamily="34" charset="-18"/>
              </a:rPr>
              <a:t>Prezentaci si sám/sama projdi. Ideálně začni stisknutím klávesy „F5“, nebo spusť prezentaci sám/sama.</a:t>
            </a:r>
          </a:p>
          <a:p>
            <a:pPr marL="342900" indent="-342900"/>
            <a:endParaRPr lang="cs-CZ" sz="2400" dirty="0">
              <a:latin typeface="Avenir Next LT Pro" panose="020B0504020202020204" pitchFamily="34" charset="-18"/>
            </a:endParaRPr>
          </a:p>
          <a:p>
            <a:pPr marL="342900" indent="-342900"/>
            <a:r>
              <a:rPr lang="cs-CZ" sz="2400" dirty="0">
                <a:latin typeface="Avenir Next LT Pro" panose="020B0504020202020204" pitchFamily="34" charset="-18"/>
              </a:rPr>
              <a:t>Pozorně si vše pročti a zkus u jednotlivých slidů vymyslet, nebo přiřadit správné odpovědi.</a:t>
            </a:r>
          </a:p>
          <a:p>
            <a:pPr marL="342900" indent="-342900"/>
            <a:endParaRPr lang="cs-CZ" sz="2400" dirty="0">
              <a:latin typeface="Avenir Next LT Pro" panose="020B0504020202020204" pitchFamily="34" charset="-18"/>
            </a:endParaRPr>
          </a:p>
          <a:p>
            <a:pPr marL="342900" indent="-342900"/>
            <a:r>
              <a:rPr lang="cs-CZ" sz="2400" dirty="0">
                <a:latin typeface="Avenir Next LT Pro" panose="020B0504020202020204" pitchFamily="34" charset="-18"/>
              </a:rPr>
              <a:t>Obsah této prezentace se objeví v testu na lidská práva.</a:t>
            </a:r>
            <a:endParaRPr lang="cs-CZ" dirty="0">
              <a:latin typeface="Avenir Next LT Pro" panose="020B0504020202020204" pitchFamily="34" charset="-18"/>
            </a:endParaRPr>
          </a:p>
          <a:p>
            <a:endParaRPr lang="cs-CZ" dirty="0"/>
          </a:p>
        </p:txBody>
      </p:sp>
      <p:pic>
        <p:nvPicPr>
          <p:cNvPr id="4" name="Picture 2" descr="Image result for human rights">
            <a:extLst>
              <a:ext uri="{FF2B5EF4-FFF2-40B4-BE49-F238E27FC236}">
                <a16:creationId xmlns:a16="http://schemas.microsoft.com/office/drawing/2014/main" id="{BEA3468C-2BCE-4035-8A58-6E83A2D5B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8" y="17192"/>
            <a:ext cx="12188030" cy="6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04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1">
            <a:extLst>
              <a:ext uri="{FF2B5EF4-FFF2-40B4-BE49-F238E27FC236}">
                <a16:creationId xmlns:a16="http://schemas.microsoft.com/office/drawing/2014/main" id="{828020AC-6F66-41F3-A0E2-2FF835955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2055" name="Rectangle 137">
            <a:extLst>
              <a:ext uri="{FF2B5EF4-FFF2-40B4-BE49-F238E27FC236}">
                <a16:creationId xmlns:a16="http://schemas.microsoft.com/office/drawing/2014/main" id="{3D970B91-29E2-4F24-B764-43BD5568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mblém OSN">
            <a:extLst>
              <a:ext uri="{FF2B5EF4-FFF2-40B4-BE49-F238E27FC236}">
                <a16:creationId xmlns:a16="http://schemas.microsoft.com/office/drawing/2014/main" id="{77AB2D50-6B1E-47C2-A6FA-9CEBC748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5246" y="717391"/>
            <a:ext cx="3809313" cy="32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lajka OSN">
            <a:extLst>
              <a:ext uri="{FF2B5EF4-FFF2-40B4-BE49-F238E27FC236}">
                <a16:creationId xmlns:a16="http://schemas.microsoft.com/office/drawing/2014/main" id="{28864C22-3EEF-42E1-B047-88E57603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8027" y="717391"/>
            <a:ext cx="4850810" cy="32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Freeform: Shape 139">
            <a:extLst>
              <a:ext uri="{FF2B5EF4-FFF2-40B4-BE49-F238E27FC236}">
                <a16:creationId xmlns:a16="http://schemas.microsoft.com/office/drawing/2014/main" id="{410C1444-5E64-4361-A98D-1098E1813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184987"/>
            <a:ext cx="709612" cy="1671635"/>
          </a:xfrm>
          <a:custGeom>
            <a:avLst/>
            <a:gdLst>
              <a:gd name="connsiteX0" fmla="*/ 0 w 709612"/>
              <a:gd name="connsiteY0" fmla="*/ 0 h 1671635"/>
              <a:gd name="connsiteX1" fmla="*/ 709612 w 709612"/>
              <a:gd name="connsiteY1" fmla="*/ 578069 h 1671635"/>
              <a:gd name="connsiteX2" fmla="*/ 709612 w 709612"/>
              <a:gd name="connsiteY2" fmla="*/ 1671635 h 1671635"/>
              <a:gd name="connsiteX3" fmla="*/ 189293 w 709612"/>
              <a:gd name="connsiteY3" fmla="*/ 1671635 h 1671635"/>
              <a:gd name="connsiteX4" fmla="*/ 0 w 709612"/>
              <a:gd name="connsiteY4" fmla="*/ 1517432 h 167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12" h="1671635">
                <a:moveTo>
                  <a:pt x="0" y="0"/>
                </a:moveTo>
                <a:lnTo>
                  <a:pt x="709612" y="578069"/>
                </a:lnTo>
                <a:lnTo>
                  <a:pt x="709612" y="1671635"/>
                </a:lnTo>
                <a:lnTo>
                  <a:pt x="189293" y="1671635"/>
                </a:lnTo>
                <a:lnTo>
                  <a:pt x="0" y="1517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57" name="Freeform 46">
            <a:extLst>
              <a:ext uri="{FF2B5EF4-FFF2-40B4-BE49-F238E27FC236}">
                <a16:creationId xmlns:a16="http://schemas.microsoft.com/office/drawing/2014/main" id="{26B27121-84C3-4B13-BF63-FC689097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000381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47">
            <a:extLst>
              <a:ext uri="{FF2B5EF4-FFF2-40B4-BE49-F238E27FC236}">
                <a16:creationId xmlns:a16="http://schemas.microsoft.com/office/drawing/2014/main" id="{9EC59F2A-3391-4680-823A-EB19F0C67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4803531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0A8413F-D55B-496A-A28C-9D9D7434F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4232295"/>
            <a:ext cx="11547945" cy="2107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CCB4CF-8D91-4EB2-85D5-88ECAC9A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10" y="4350653"/>
            <a:ext cx="6064921" cy="165538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FFFFFF"/>
                </a:solidFill>
                <a:latin typeface="Abadi" panose="020B0604020104020204" pitchFamily="34" charset="0"/>
              </a:rPr>
              <a:t>OSN </a:t>
            </a:r>
            <a:br>
              <a:rPr lang="cs-CZ" sz="3600" b="1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cs-CZ" sz="3600" b="1" dirty="0">
                <a:solidFill>
                  <a:srgbClr val="FFFFFF"/>
                </a:solidFill>
                <a:latin typeface="Abadi" panose="020B0604020104020204" pitchFamily="34" charset="0"/>
              </a:rPr>
              <a:t>Organizace spojených národů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8B40D7-88E2-426C-8414-754B952FF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05" y="4370777"/>
            <a:ext cx="5772781" cy="2213406"/>
          </a:xfrm>
        </p:spPr>
        <p:txBody>
          <a:bodyPr anchor="ctr">
            <a:normAutofit/>
          </a:bodyPr>
          <a:lstStyle/>
          <a:p>
            <a:pPr marL="598932" lvl="1" indent="-342900"/>
            <a:r>
              <a:rPr lang="cs-CZ" sz="2000" dirty="0">
                <a:solidFill>
                  <a:srgbClr val="FEFFFF"/>
                </a:solidFill>
                <a:latin typeface="Abadi" panose="020B0604020104020204" pitchFamily="34" charset="0"/>
              </a:rPr>
              <a:t>OSN byla založena v roce 1945 v San Franciscu (USA)</a:t>
            </a:r>
            <a:endParaRPr lang="cs-CZ" sz="2000" dirty="0">
              <a:solidFill>
                <a:srgbClr val="FEFFFF"/>
              </a:solidFill>
              <a:latin typeface="Abadi" panose="020B0604020104020204" pitchFamily="34" charset="0"/>
              <a:cs typeface="Times New Roman" pitchFamily="18" charset="0"/>
            </a:endParaRPr>
          </a:p>
          <a:p>
            <a:pPr marL="598932" lvl="1" indent="-342900"/>
            <a:r>
              <a:rPr lang="cs-CZ" sz="2000" dirty="0">
                <a:solidFill>
                  <a:srgbClr val="FEFFFF"/>
                </a:solidFill>
                <a:latin typeface="Abadi" panose="020B0604020104020204" pitchFamily="34" charset="0"/>
                <a:cs typeface="Times New Roman" pitchFamily="18" charset="0"/>
              </a:rPr>
              <a:t>Cílem OSN je </a:t>
            </a:r>
            <a:r>
              <a:rPr lang="cs-CZ" sz="2000" b="1" dirty="0">
                <a:solidFill>
                  <a:srgbClr val="FEFFFF"/>
                </a:solidFill>
                <a:latin typeface="Abadi" panose="020B0604020104020204" pitchFamily="34" charset="0"/>
                <a:cs typeface="Times New Roman" pitchFamily="18" charset="0"/>
              </a:rPr>
              <a:t>zachování mezinárodního míru, bezpečnosti a zajištění mezinárodní spolupráce.</a:t>
            </a:r>
          </a:p>
          <a:p>
            <a:pPr marL="598932" lvl="1" indent="-342900"/>
            <a:r>
              <a:rPr lang="cs-CZ" sz="2000" dirty="0">
                <a:solidFill>
                  <a:srgbClr val="FEFFFF"/>
                </a:solidFill>
                <a:latin typeface="Abadi" panose="020B0604020104020204" pitchFamily="34" charset="0"/>
                <a:cs typeface="Times New Roman" pitchFamily="18" charset="0"/>
              </a:rPr>
              <a:t>OSN má celkem 193 členských států</a:t>
            </a:r>
          </a:p>
          <a:p>
            <a:pPr marL="0" indent="0">
              <a:buNone/>
            </a:pPr>
            <a:endParaRPr lang="cs-CZ" sz="17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8003" y="750483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badi" panose="020B0604020104020204" pitchFamily="34" charset="0"/>
              </a:rPr>
              <a:t>LISTINA ZÁKLADNÍCH PRÁV A SVOBOD</a:t>
            </a:r>
            <a:endParaRPr lang="en-US" sz="4000" b="1" kern="1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1" name="Picture 7" descr="C:\Users\Eva Zralá\AppData\Local\Microsoft\Windows\Temporary Internet Files\Content.IE5\K07DAEJE\MC9000187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37" y="4549676"/>
            <a:ext cx="3209779" cy="22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2147CA0-EB07-470B-B5BE-EF161D5F858D}"/>
              </a:ext>
            </a:extLst>
          </p:cNvPr>
          <p:cNvSpPr txBox="1"/>
          <p:nvPr/>
        </p:nvSpPr>
        <p:spPr>
          <a:xfrm>
            <a:off x="1222646" y="2269364"/>
            <a:ext cx="10884474" cy="2095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Součástí</a:t>
            </a:r>
            <a:r>
              <a:rPr lang="en-US" sz="2400" dirty="0"/>
              <a:t> </a:t>
            </a:r>
            <a:r>
              <a:rPr lang="en-US" sz="2400" dirty="0" err="1"/>
              <a:t>ústavního</a:t>
            </a:r>
            <a:r>
              <a:rPr lang="en-US" sz="2400" dirty="0"/>
              <a:t> po </a:t>
            </a:r>
            <a:r>
              <a:rPr lang="en-US" sz="2400" dirty="0" err="1"/>
              <a:t>řádku</a:t>
            </a:r>
            <a:r>
              <a:rPr lang="en-US" sz="2400" dirty="0"/>
              <a:t> ČR je </a:t>
            </a:r>
            <a:r>
              <a:rPr lang="en-US" sz="2400" b="1" dirty="0"/>
              <a:t>LISTINA ZÁKLADNÍCH PRÁV A SVOBOD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Vznikla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podkladě</a:t>
            </a:r>
            <a:r>
              <a:rPr lang="en-US" sz="2400" dirty="0"/>
              <a:t> </a:t>
            </a:r>
            <a:r>
              <a:rPr lang="en-US" sz="2400" dirty="0" err="1"/>
              <a:t>Všeobecné</a:t>
            </a:r>
            <a:r>
              <a:rPr lang="en-US" sz="2400" dirty="0"/>
              <a:t> </a:t>
            </a:r>
            <a:r>
              <a:rPr lang="en-US" sz="2400" dirty="0" err="1"/>
              <a:t>deklarace</a:t>
            </a:r>
            <a:r>
              <a:rPr lang="en-US" sz="2400" dirty="0"/>
              <a:t> </a:t>
            </a:r>
            <a:r>
              <a:rPr lang="en-US" sz="2400" dirty="0" err="1"/>
              <a:t>lidských</a:t>
            </a:r>
            <a:r>
              <a:rPr lang="en-US" sz="2400" dirty="0"/>
              <a:t> </a:t>
            </a:r>
            <a:r>
              <a:rPr lang="en-US" sz="2400" dirty="0" err="1"/>
              <a:t>práv</a:t>
            </a:r>
            <a:r>
              <a:rPr lang="en-US" sz="2400" dirty="0"/>
              <a:t> </a:t>
            </a:r>
            <a:r>
              <a:rPr lang="en-US" sz="2400" dirty="0" err="1"/>
              <a:t>přijaté</a:t>
            </a:r>
            <a:r>
              <a:rPr lang="en-US" sz="2400" dirty="0"/>
              <a:t> a </a:t>
            </a:r>
            <a:r>
              <a:rPr lang="en-US" sz="2400" dirty="0" err="1"/>
              <a:t>vyhlášené</a:t>
            </a:r>
            <a:r>
              <a:rPr lang="en-US" sz="2400" dirty="0"/>
              <a:t> </a:t>
            </a:r>
            <a:r>
              <a:rPr lang="en-US" sz="2400" dirty="0" err="1"/>
              <a:t>Valným</a:t>
            </a:r>
            <a:r>
              <a:rPr lang="en-US" sz="2400" dirty="0"/>
              <a:t> </a:t>
            </a:r>
            <a:r>
              <a:rPr lang="en-US" sz="2400" dirty="0" err="1"/>
              <a:t>shromážděním</a:t>
            </a:r>
            <a:r>
              <a:rPr lang="en-US" sz="2400" dirty="0"/>
              <a:t> OSN </a:t>
            </a:r>
            <a:r>
              <a:rPr lang="en-US" sz="2400" dirty="0" err="1"/>
              <a:t>roku</a:t>
            </a:r>
            <a:r>
              <a:rPr lang="en-US" sz="2400" dirty="0"/>
              <a:t> 1948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ČR se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řadí</a:t>
            </a:r>
            <a:r>
              <a:rPr lang="en-US" sz="2400" dirty="0"/>
              <a:t> </a:t>
            </a:r>
            <a:r>
              <a:rPr lang="en-US" sz="2400" dirty="0" err="1"/>
              <a:t>mezi</a:t>
            </a:r>
            <a:r>
              <a:rPr lang="en-US" sz="2400" dirty="0"/>
              <a:t> </a:t>
            </a:r>
            <a:r>
              <a:rPr lang="en-US" sz="2400" dirty="0" err="1"/>
              <a:t>demokratické</a:t>
            </a:r>
            <a:r>
              <a:rPr lang="en-US" sz="2400" dirty="0"/>
              <a:t> </a:t>
            </a:r>
            <a:r>
              <a:rPr lang="en-US" sz="2400" dirty="0" err="1"/>
              <a:t>právní</a:t>
            </a:r>
            <a:r>
              <a:rPr lang="en-US" sz="2400" dirty="0"/>
              <a:t> </a:t>
            </a:r>
            <a:r>
              <a:rPr lang="en-US" sz="2400" dirty="0" err="1"/>
              <a:t>státy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respektují</a:t>
            </a:r>
            <a:r>
              <a:rPr lang="en-US" sz="2400" dirty="0"/>
              <a:t> </a:t>
            </a:r>
            <a:r>
              <a:rPr lang="en-US" sz="2400" dirty="0" err="1"/>
              <a:t>přirozená</a:t>
            </a:r>
            <a:r>
              <a:rPr lang="en-US" sz="2400" dirty="0"/>
              <a:t> </a:t>
            </a:r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lidská</a:t>
            </a:r>
            <a:r>
              <a:rPr lang="en-US" sz="2400" dirty="0"/>
              <a:t> </a:t>
            </a:r>
            <a:r>
              <a:rPr lang="en-US" sz="2400" dirty="0" err="1"/>
              <a:t>práva</a:t>
            </a:r>
            <a:r>
              <a:rPr lang="en-US" sz="2400" dirty="0"/>
              <a:t> a </a:t>
            </a:r>
            <a:r>
              <a:rPr lang="en-US" sz="2400" dirty="0" err="1"/>
              <a:t>svobody</a:t>
            </a:r>
            <a:r>
              <a:rPr lang="en-US" sz="2400" dirty="0"/>
              <a:t> </a:t>
            </a:r>
            <a:r>
              <a:rPr lang="en-US" sz="2400" dirty="0" err="1"/>
              <a:t>svých</a:t>
            </a:r>
            <a:r>
              <a:rPr lang="en-US" sz="2400" dirty="0"/>
              <a:t> </a:t>
            </a:r>
            <a:r>
              <a:rPr lang="en-US" sz="2400" dirty="0" err="1"/>
              <a:t>občanů</a:t>
            </a:r>
            <a:endParaRPr lang="en-US" sz="2400" dirty="0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9B63A346-E49F-485C-A232-40FAE89FE224}"/>
              </a:ext>
            </a:extLst>
          </p:cNvPr>
          <p:cNvSpPr/>
          <p:nvPr/>
        </p:nvSpPr>
        <p:spPr>
          <a:xfrm>
            <a:off x="3874163" y="4443066"/>
            <a:ext cx="708061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u="sng" dirty="0">
                <a:latin typeface="Times New Roman" pitchFamily="18" charset="0"/>
                <a:cs typeface="Times New Roman" pitchFamily="18" charset="0"/>
              </a:rPr>
              <a:t>Listina základních práv a svobod</a:t>
            </a:r>
          </a:p>
          <a:p>
            <a:pPr marL="171450" indent="-171450"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součást Ústavy ČR</a:t>
            </a:r>
          </a:p>
          <a:p>
            <a:pPr marL="171450" indent="-171450"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obsahuje 44 článků (6 hlav), které se věnují 5 základním okruhům práv: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základním lidským právům a svobodám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politickým právům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právům národnostních a etnických menšin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hospodářským, sociálním a kulturním právům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právu na soudní a jinou právní ochranu</a:t>
            </a:r>
          </a:p>
        </p:txBody>
      </p:sp>
    </p:spTree>
    <p:extLst>
      <p:ext uri="{BB962C8B-B14F-4D97-AF65-F5344CB8AC3E}">
        <p14:creationId xmlns:p14="http://schemas.microsoft.com/office/powerpoint/2010/main" val="6682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7A4E802-364C-441E-A42D-F37D7420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  <a:latin typeface="Abadi" panose="020B0604020104020204" pitchFamily="34" charset="0"/>
              </a:rPr>
              <a:t>ZÁKLADNÍ PRÁVA A SVOBODY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2438E7-445B-4DA9-982B-C30707F63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902" y="2669172"/>
            <a:ext cx="3209779" cy="320977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3544C7-E9CF-409D-B01C-58F2A636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r>
              <a:rPr lang="cs-CZ" sz="2400" dirty="0"/>
              <a:t>K ochraně základních práv a svobod přispívá tzv. </a:t>
            </a:r>
            <a:r>
              <a:rPr lang="cs-CZ" sz="2400" b="1" dirty="0">
                <a:latin typeface="Abadi" panose="020B0604020104020204" pitchFamily="34" charset="0"/>
              </a:rPr>
              <a:t>OMBUDSMAN</a:t>
            </a:r>
            <a:r>
              <a:rPr lang="cs-CZ" sz="2400" dirty="0"/>
              <a:t>  </a:t>
            </a:r>
          </a:p>
          <a:p>
            <a:pPr lvl="1"/>
            <a:r>
              <a:rPr lang="cs-CZ" dirty="0"/>
              <a:t>= veřejný ochránce práv </a:t>
            </a:r>
          </a:p>
          <a:p>
            <a:r>
              <a:rPr lang="cs-CZ" sz="2400" dirty="0"/>
              <a:t>Jmenovaný zpravidla parlamentem ČR </a:t>
            </a:r>
          </a:p>
          <a:p>
            <a:r>
              <a:rPr lang="cs-CZ" sz="2400" dirty="0"/>
              <a:t>Je nezávislý a nestranný a chrání osoby před jednáním úřadů a dalších institucí  </a:t>
            </a:r>
          </a:p>
          <a:p>
            <a:r>
              <a:rPr lang="cs-CZ" sz="2400" dirty="0"/>
              <a:t>Prověřuje stížnosti občanů na postup státních úřadů nebo zneužívání úřední moci</a:t>
            </a:r>
          </a:p>
        </p:txBody>
      </p:sp>
      <p:pic>
        <p:nvPicPr>
          <p:cNvPr id="18" name="Picture 2" descr="Image result for human rights">
            <a:extLst>
              <a:ext uri="{FF2B5EF4-FFF2-40B4-BE49-F238E27FC236}">
                <a16:creationId xmlns:a16="http://schemas.microsoft.com/office/drawing/2014/main" id="{2ABB6510-51DE-4C7B-B699-EAEA8F39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"/>
            <a:ext cx="12188030" cy="6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5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1412962-882D-433B-B798-B0BE25CD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latin typeface="Abadi" panose="020B0604020104020204" pitchFamily="34" charset="0"/>
              </a:rPr>
              <a:t>ZÁKLADNÍ PRÁVA A SVOBODY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710018-C4F5-41C2-BBB6-98540808E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cs-CZ" sz="2400"/>
              <a:t>JE TŘEBA MÍT NEUSTÁLE NA PAMĚTI, ŽE PRÁVO JEDNOHO KONČÍ TAM, KDE ZAČÍNÁ PRÁVO DRUHÉHO!!! </a:t>
            </a:r>
          </a:p>
          <a:p>
            <a:r>
              <a:rPr lang="cs-CZ" sz="2400"/>
              <a:t>Česká republika se na základě LZPS zavázala zajistit svým občanům dodržování a respektování jejích lidských práv.  </a:t>
            </a:r>
          </a:p>
          <a:p>
            <a:r>
              <a:rPr lang="cs-CZ" sz="2400"/>
              <a:t>Práva a svobody občanů jsou pod ochranou soudní moci</a:t>
            </a:r>
          </a:p>
        </p:txBody>
      </p:sp>
      <p:pic>
        <p:nvPicPr>
          <p:cNvPr id="14" name="Picture 2" descr="Image result for human rights">
            <a:extLst>
              <a:ext uri="{FF2B5EF4-FFF2-40B4-BE49-F238E27FC236}">
                <a16:creationId xmlns:a16="http://schemas.microsoft.com/office/drawing/2014/main" id="{297642EA-57F0-47E8-AA46-0A499197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" y="17192"/>
            <a:ext cx="12188030" cy="6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0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628619"/>
              </p:ext>
            </p:extLst>
          </p:nvPr>
        </p:nvGraphicFramePr>
        <p:xfrm>
          <a:off x="-1" y="0"/>
          <a:ext cx="12188029" cy="6857999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586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119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2000" b="1" dirty="0">
                          <a:latin typeface="Times New Roman" pitchFamily="18" charset="0"/>
                          <a:cs typeface="Times New Roman" pitchFamily="18" charset="0"/>
                        </a:rPr>
                        <a:t>Které tvrzení o lidských právech je </a:t>
                      </a:r>
                      <a:r>
                        <a:rPr lang="cs-CZ" sz="2000" b="1" u="sng" dirty="0">
                          <a:latin typeface="Times New Roman" pitchFamily="18" charset="0"/>
                          <a:cs typeface="Times New Roman" pitchFamily="18" charset="0"/>
                        </a:rPr>
                        <a:t>nesprávné</a:t>
                      </a:r>
                      <a:r>
                        <a:rPr lang="cs-CZ" sz="2000" b="1" u="none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a/  Každý člověk je svobodný.</a:t>
                      </a:r>
                    </a:p>
                    <a:p>
                      <a:pPr marL="342900" indent="-342900" algn="l"/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b/  Zákony</a:t>
                      </a:r>
                      <a:r>
                        <a:rPr lang="cs-CZ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platí pro všechny stejně.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c/  U</a:t>
                      </a:r>
                      <a:r>
                        <a:rPr lang="cs-CZ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zajatců a vězňů je m</a:t>
                      </a:r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učení</a:t>
                      </a:r>
                      <a:r>
                        <a:rPr lang="cs-CZ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a kruté zacházení povoleno.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d/  Každý</a:t>
                      </a:r>
                      <a:r>
                        <a:rPr lang="cs-CZ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má právo chodit do školy.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91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2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2000" b="1" dirty="0">
                          <a:latin typeface="Times New Roman" pitchFamily="18" charset="0"/>
                          <a:cs typeface="Times New Roman" pitchFamily="18" charset="0"/>
                        </a:rPr>
                        <a:t>Který dokument upravuje základní lidská práva v</a:t>
                      </a:r>
                      <a:r>
                        <a:rPr lang="cs-CZ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000" b="1" dirty="0">
                          <a:latin typeface="Times New Roman" pitchFamily="18" charset="0"/>
                          <a:cs typeface="Times New Roman" pitchFamily="18" charset="0"/>
                        </a:rPr>
                        <a:t>ČR?</a:t>
                      </a:r>
                    </a:p>
                    <a:p>
                      <a:pPr marL="0" indent="0" algn="l">
                        <a:buNone/>
                      </a:pP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a/  Charta České republiky</a:t>
                      </a:r>
                    </a:p>
                    <a:p>
                      <a:pPr marL="342900" indent="-342900" algn="l"/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b/  Úmluva</a:t>
                      </a:r>
                      <a:r>
                        <a:rPr lang="cs-CZ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o právech v České republice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c/  Listina</a:t>
                      </a:r>
                      <a:r>
                        <a:rPr lang="cs-CZ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základních práv a svobod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d/  Deklarace</a:t>
                      </a:r>
                      <a:r>
                        <a:rPr lang="cs-CZ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nezávislosti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91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2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88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2000" b="1" dirty="0">
                          <a:latin typeface="Times New Roman" pitchFamily="18" charset="0"/>
                          <a:cs typeface="Times New Roman" pitchFamily="18" charset="0"/>
                        </a:rPr>
                        <a:t>Veřejný ochránce lidských práv se nazývá:</a:t>
                      </a:r>
                    </a:p>
                    <a:p>
                      <a:pPr marL="0" indent="0" algn="l">
                        <a:buNone/>
                      </a:pP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a/ otoman</a:t>
                      </a:r>
                    </a:p>
                    <a:p>
                      <a:pPr marL="342900" indent="-342900" algn="l"/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b/ ombudsman</a:t>
                      </a:r>
                    </a:p>
                    <a:p>
                      <a:pPr marL="342900" indent="-342900" algn="l"/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2000" dirty="0" err="1">
                          <a:latin typeface="Times New Roman" pitchFamily="18" charset="0"/>
                          <a:cs typeface="Times New Roman" pitchFamily="18" charset="0"/>
                        </a:rPr>
                        <a:t>lawman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d/ anarchista</a:t>
                      </a:r>
                    </a:p>
                    <a:p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91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2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2000" b="1" dirty="0">
                          <a:latin typeface="Times New Roman" pitchFamily="18" charset="0"/>
                          <a:cs typeface="Times New Roman" pitchFamily="18" charset="0"/>
                        </a:rPr>
                        <a:t>Pojem</a:t>
                      </a:r>
                      <a:r>
                        <a:rPr lang="cs-CZ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0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xenofobie</a:t>
                      </a:r>
                      <a:r>
                        <a:rPr lang="cs-CZ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znamená:</a:t>
                      </a:r>
                      <a:endParaRPr lang="cs-CZ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a/ strach z lékařů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b/ strach z neznámého, odpor</a:t>
                      </a:r>
                      <a:r>
                        <a:rPr lang="cs-CZ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k cizincům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itchFamily="18" charset="0"/>
                          <a:cs typeface="Times New Roman" pitchFamily="18" charset="0"/>
                        </a:rPr>
                        <a:t>c/ rasová</a:t>
                      </a:r>
                      <a:r>
                        <a:rPr lang="cs-CZ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nesnášenlivost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d/ nenávist vůči příslušníkům určité náboženské sekty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91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bg2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délník 12">
            <a:extLst>
              <a:ext uri="{FF2B5EF4-FFF2-40B4-BE49-F238E27FC236}">
                <a16:creationId xmlns:a16="http://schemas.microsoft.com/office/drawing/2014/main" id="{853B1E1E-4F7F-4497-9F9C-8B30920B3172}"/>
              </a:ext>
            </a:extLst>
          </p:cNvPr>
          <p:cNvSpPr/>
          <p:nvPr/>
        </p:nvSpPr>
        <p:spPr>
          <a:xfrm flipV="1">
            <a:off x="5943184" y="1630837"/>
            <a:ext cx="301658" cy="2356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F873C34-BB5D-4A62-A3AE-DBEF5A13C7B5}"/>
              </a:ext>
            </a:extLst>
          </p:cNvPr>
          <p:cNvSpPr/>
          <p:nvPr/>
        </p:nvSpPr>
        <p:spPr>
          <a:xfrm flipV="1">
            <a:off x="5900348" y="4531103"/>
            <a:ext cx="301658" cy="2356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5CDCC5B-706A-4099-8FCB-946B961757E1}"/>
              </a:ext>
            </a:extLst>
          </p:cNvPr>
          <p:cNvSpPr/>
          <p:nvPr/>
        </p:nvSpPr>
        <p:spPr>
          <a:xfrm flipV="1">
            <a:off x="32579" y="1010239"/>
            <a:ext cx="301658" cy="2356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43D9E7B-A475-471D-8805-D8AA9587093D}"/>
              </a:ext>
            </a:extLst>
          </p:cNvPr>
          <p:cNvSpPr/>
          <p:nvPr/>
        </p:nvSpPr>
        <p:spPr>
          <a:xfrm flipV="1">
            <a:off x="32579" y="4531103"/>
            <a:ext cx="301658" cy="2356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8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CE7BC-284E-439C-9F2C-C19D1290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645934-5297-4F99-9FA6-EF708CA0A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http://cs.wikipedia.org/wiki/Otrok%C3%A1%C5%99stv%C3%AD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slide 1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http://www.ipernity.com/doc/frantisek.horacek/3649957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slide 1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  <a:hlinkClick r:id="rId4"/>
              </a:rPr>
              <a:t>http://www.pantherssquad.wbs.cz/Poradame.html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slide 3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  <a:hlinkClick r:id="rId5"/>
              </a:rPr>
              <a:t>http://cs.wikipedia.org/wiki/Lidsk%C3%A1_pr%C3%A1va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slide 4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Valenta Milan: Občanská výchova pro 8. ročník, 2. vydání, Praha, Práce 1998, ISBN 80-208-0459-5  slide 6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  <a:hlinkClick r:id="rId6"/>
              </a:rPr>
              <a:t>http://www.ochrance.cz/verejny-ochrance-prav/verejny-ochrance-prav-ombudsman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slide 6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  <a:hlinkClick r:id="rId7"/>
              </a:rPr>
              <a:t>http://cs.wikipedia.org/wiki/OSN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slide 6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  <a:hlinkClick r:id="rId8"/>
              </a:rPr>
              <a:t>http://en.wikipedia.org/wiki/Universal_Declaration_of_Human_Rights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slide 7</a:t>
            </a:r>
          </a:p>
          <a:p>
            <a:pPr marL="0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  <a:hlinkClick r:id="rId9"/>
              </a:rPr>
              <a:t>http://en.wikipedia.org/wiki/European_Convention_on_Human_Rights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slide 7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https://www.uab.edu/cas/humanrights/images/Images/Home/minor-in-human-rights-1180x540.jpg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Picture 2" descr="Image result for human rights">
            <a:extLst>
              <a:ext uri="{FF2B5EF4-FFF2-40B4-BE49-F238E27FC236}">
                <a16:creationId xmlns:a16="http://schemas.microsoft.com/office/drawing/2014/main" id="{E8752304-1A96-4877-AB41-68AC7369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" y="17192"/>
            <a:ext cx="12188030" cy="6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D41CCBED-E4E1-4997-A072-94D325AE3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599"/>
            <a:ext cx="12192000" cy="62484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4672" y="5434228"/>
            <a:ext cx="10640754" cy="775845"/>
          </a:xfrm>
        </p:spPr>
        <p:txBody>
          <a:bodyPr anchor="ctr">
            <a:normAutofit/>
          </a:bodyPr>
          <a:lstStyle/>
          <a:p>
            <a:pPr algn="l"/>
            <a:r>
              <a:rPr lang="cs-CZ" sz="4400" b="1" dirty="0">
                <a:solidFill>
                  <a:srgbClr val="FFFFFF"/>
                </a:solidFill>
                <a:latin typeface="Abadi" panose="020B0604020104020204" pitchFamily="34" charset="0"/>
              </a:rPr>
              <a:t>Lidská práva</a:t>
            </a:r>
          </a:p>
        </p:txBody>
      </p:sp>
      <p:pic>
        <p:nvPicPr>
          <p:cNvPr id="1029" name="Picture 136">
            <a:extLst>
              <a:ext uri="{FF2B5EF4-FFF2-40B4-BE49-F238E27FC236}">
                <a16:creationId xmlns:a16="http://schemas.microsoft.com/office/drawing/2014/main" id="{227F50A4-96DC-44F7-8805-D1713FA4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4030580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4672" y="5001496"/>
            <a:ext cx="9163757" cy="450447"/>
          </a:xfrm>
        </p:spPr>
        <p:txBody>
          <a:bodyPr anchor="ctr">
            <a:normAutofit/>
          </a:bodyPr>
          <a:lstStyle/>
          <a:p>
            <a:pPr algn="l"/>
            <a:r>
              <a:rPr lang="cs-CZ" sz="2200">
                <a:solidFill>
                  <a:srgbClr val="FFFFFF"/>
                </a:solidFill>
              </a:rPr>
              <a:t>OV: 8. ročník</a:t>
            </a:r>
          </a:p>
        </p:txBody>
      </p:sp>
      <p:sp>
        <p:nvSpPr>
          <p:cNvPr id="1030" name="Rectangle 138">
            <a:extLst>
              <a:ext uri="{FF2B5EF4-FFF2-40B4-BE49-F238E27FC236}">
                <a16:creationId xmlns:a16="http://schemas.microsoft.com/office/drawing/2014/main" id="{7657922F-06FC-4A81-9EC2-4047535D1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4174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0FA1DD-34E2-4B6D-BFA7-825AE136A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r="2460" b="-1"/>
          <a:stretch/>
        </p:blipFill>
        <p:spPr bwMode="auto">
          <a:xfrm>
            <a:off x="2370328" y="445153"/>
            <a:ext cx="7451345" cy="358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human rights">
            <a:extLst>
              <a:ext uri="{FF2B5EF4-FFF2-40B4-BE49-F238E27FC236}">
                <a16:creationId xmlns:a16="http://schemas.microsoft.com/office/drawing/2014/main" id="{DCE61A6E-6251-4CB1-85CC-1D54AF5C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" y="17192"/>
            <a:ext cx="12188030" cy="6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21D2DF43-683C-4F1D-8BEA-620114E65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204281"/>
              </p:ext>
            </p:extLst>
          </p:nvPr>
        </p:nvGraphicFramePr>
        <p:xfrm>
          <a:off x="838199" y="1825624"/>
          <a:ext cx="11011293" cy="45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Nadpis 1">
            <a:extLst>
              <a:ext uri="{FF2B5EF4-FFF2-40B4-BE49-F238E27FC236}">
                <a16:creationId xmlns:a16="http://schemas.microsoft.com/office/drawing/2014/main" id="{3D3131FB-2E56-4E4E-A4A1-1B668F13FCA8}"/>
              </a:ext>
            </a:extLst>
          </p:cNvPr>
          <p:cNvSpPr txBox="1">
            <a:spLocks/>
          </p:cNvSpPr>
          <p:nvPr/>
        </p:nvSpPr>
        <p:spPr>
          <a:xfrm>
            <a:off x="3773347" y="526591"/>
            <a:ext cx="10640754" cy="1405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600" dirty="0">
                <a:solidFill>
                  <a:schemeClr val="tx2"/>
                </a:solidFill>
              </a:rPr>
              <a:t>Lidská práva</a:t>
            </a:r>
          </a:p>
        </p:txBody>
      </p:sp>
      <p:pic>
        <p:nvPicPr>
          <p:cNvPr id="13" name="Picture 2" descr="Image result for human rights">
            <a:extLst>
              <a:ext uri="{FF2B5EF4-FFF2-40B4-BE49-F238E27FC236}">
                <a16:creationId xmlns:a16="http://schemas.microsoft.com/office/drawing/2014/main" id="{8EAC474D-53E8-4BFD-BD97-22C64A23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" y="17192"/>
            <a:ext cx="12188030" cy="6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human rights">
            <a:extLst>
              <a:ext uri="{FF2B5EF4-FFF2-40B4-BE49-F238E27FC236}">
                <a16:creationId xmlns:a16="http://schemas.microsoft.com/office/drawing/2014/main" id="{5CC9C4EC-AB43-4713-8DBB-2022DA603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" y="7716"/>
            <a:ext cx="12188030" cy="6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human rights">
            <a:extLst>
              <a:ext uri="{FF2B5EF4-FFF2-40B4-BE49-F238E27FC236}">
                <a16:creationId xmlns:a16="http://schemas.microsoft.com/office/drawing/2014/main" id="{036082B1-42EE-4962-985D-FE7353D3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8" y="17192"/>
            <a:ext cx="12188030" cy="6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utnohorskelisty.cz/wp-content/uploads/2013/04/obcanka-274x207.jpg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/>
          <a:stretch/>
        </p:blipFill>
        <p:spPr bwMode="auto">
          <a:xfrm>
            <a:off x="8007861" y="1"/>
            <a:ext cx="4184139" cy="4247004"/>
          </a:xfrm>
          <a:custGeom>
            <a:avLst/>
            <a:gdLst/>
            <a:ahLst/>
            <a:cxnLst/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ocekal.cz/podesin/muzeum/019.jpg"/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0" b="3"/>
          <a:stretch/>
        </p:blipFill>
        <p:spPr bwMode="auto">
          <a:xfrm>
            <a:off x="3855373" y="-9476"/>
            <a:ext cx="4215670" cy="3381796"/>
          </a:xfrm>
          <a:custGeom>
            <a:avLst/>
            <a:gdLst/>
            <a:ahLst/>
            <a:cxnLst/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tyden.cz/obrazek/201503/54feca373236e/crop-772690-otroci.jpg"/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r="1814"/>
          <a:stretch/>
        </p:blipFill>
        <p:spPr bwMode="auto">
          <a:xfrm>
            <a:off x="1" y="1337091"/>
            <a:ext cx="5190767" cy="5530385"/>
          </a:xfrm>
          <a:custGeom>
            <a:avLst/>
            <a:gdLst/>
            <a:ahLst/>
            <a:cxnLst/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603FC70-67D9-49EF-983C-3853BF2B4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0767" y="5059192"/>
            <a:ext cx="6201111" cy="1160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600" b="1" kern="1200" dirty="0" err="1">
                <a:solidFill>
                  <a:srgbClr val="000000"/>
                </a:solidFill>
                <a:latin typeface="Abadi" panose="020B0604020104020204" pitchFamily="34" charset="0"/>
              </a:rPr>
              <a:t>Vývoj</a:t>
            </a:r>
            <a:r>
              <a:rPr lang="en-US" sz="3600" b="1" kern="12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Abadi" panose="020B0604020104020204" pitchFamily="34" charset="0"/>
              </a:rPr>
              <a:t>lidských</a:t>
            </a:r>
            <a:r>
              <a:rPr lang="en-US" sz="3600" b="1" kern="12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Abadi" panose="020B0604020104020204" pitchFamily="34" charset="0"/>
              </a:rPr>
              <a:t>práv</a:t>
            </a:r>
            <a:r>
              <a:rPr lang="en-US" sz="3600" b="1" kern="1200" dirty="0">
                <a:solidFill>
                  <a:srgbClr val="000000"/>
                </a:solidFill>
                <a:latin typeface="Abadi" panose="020B0604020104020204" pitchFamily="34" charset="0"/>
              </a:rPr>
              <a:t> v </a:t>
            </a:r>
            <a:r>
              <a:rPr lang="en-US" sz="3600" b="1" kern="1200" dirty="0" err="1">
                <a:solidFill>
                  <a:srgbClr val="000000"/>
                </a:solidFill>
                <a:latin typeface="Abadi" panose="020B0604020104020204" pitchFamily="34" charset="0"/>
              </a:rPr>
              <a:t>dějinách</a:t>
            </a:r>
            <a:endParaRPr lang="en-US" sz="3600" b="1" kern="1200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66885" y="5744019"/>
            <a:ext cx="1539434" cy="683752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r">
              <a:buNone/>
            </a:pPr>
            <a:r>
              <a:rPr lang="en-US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Otroctví</a:t>
            </a:r>
            <a:endParaRPr lang="en-US" sz="24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294587" y="3454852"/>
            <a:ext cx="3271968" cy="46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/>
              <a:t>Poddanství a nevolnictví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0477939" y="4042590"/>
            <a:ext cx="1714060" cy="46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/>
              <a:t>Občanství</a:t>
            </a:r>
          </a:p>
        </p:txBody>
      </p:sp>
    </p:spTree>
    <p:extLst>
      <p:ext uri="{BB962C8B-B14F-4D97-AF65-F5344CB8AC3E}">
        <p14:creationId xmlns:p14="http://schemas.microsoft.com/office/powerpoint/2010/main" val="39101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human rights">
            <a:extLst>
              <a:ext uri="{FF2B5EF4-FFF2-40B4-BE49-F238E27FC236}">
                <a16:creationId xmlns:a16="http://schemas.microsoft.com/office/drawing/2014/main" id="{E717040F-B694-4FED-9378-9AD4B231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8" y="17192"/>
            <a:ext cx="12188030" cy="6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badi" panose="020B0604020104020204" pitchFamily="34" charset="0"/>
              </a:rPr>
              <a:t>Rozdílní lidé, stejná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0469" y="1660916"/>
            <a:ext cx="6125760" cy="1114941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Lidé se od sebe mohou lišit z mnoha hledisek, zkus nejprve sám/sama přijít na to, které to jsou: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787413" y="2981373"/>
            <a:ext cx="3848088" cy="472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Přirozené rozdíly </a:t>
            </a:r>
            <a:r>
              <a:rPr lang="cs-CZ" dirty="0"/>
              <a:t>(biologické)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578264" y="2981373"/>
            <a:ext cx="5851735" cy="944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Sociální rozdíly </a:t>
            </a:r>
            <a:r>
              <a:rPr lang="cs-CZ" dirty="0"/>
              <a:t>(kulturní, ekonomické)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121751" y="3453458"/>
            <a:ext cx="2180249" cy="1575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Věk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Pohlaví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Rasa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Postava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008470" y="3453458"/>
            <a:ext cx="2919629" cy="1893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Jazyk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Náboženství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Vzdělání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Zaměstnání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Majetek</a:t>
            </a:r>
          </a:p>
        </p:txBody>
      </p:sp>
      <p:pic>
        <p:nvPicPr>
          <p:cNvPr id="1028" name="Picture 4" descr="http://www.psdgraphics.com/file/male-and-female-relationship-sig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 r="6493"/>
          <a:stretch/>
        </p:blipFill>
        <p:spPr bwMode="auto">
          <a:xfrm>
            <a:off x="2853862" y="4106160"/>
            <a:ext cx="1564951" cy="124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telegraph.co.uk/multimedia/archive/01760/poverty_1760021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539" y="291942"/>
            <a:ext cx="3850083" cy="24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addahaq.blob.core.windows.net/multimedia/32153006-d-rel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48" y="3556000"/>
            <a:ext cx="3777896" cy="258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0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human rights">
            <a:extLst>
              <a:ext uri="{FF2B5EF4-FFF2-40B4-BE49-F238E27FC236}">
                <a16:creationId xmlns:a16="http://schemas.microsoft.com/office/drawing/2014/main" id="{DD25FEE4-88B3-4FDF-84CC-8A6854AD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8" y="17192"/>
            <a:ext cx="12188030" cy="6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53737" y="156811"/>
            <a:ext cx="3689091" cy="1960157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badi" panose="020B0604020104020204" pitchFamily="34" charset="0"/>
              </a:rPr>
              <a:t>Rozdílní lidé, stejná práva</a:t>
            </a:r>
          </a:p>
        </p:txBody>
      </p:sp>
      <p:pic>
        <p:nvPicPr>
          <p:cNvPr id="5" name="Picture 2" descr="https://c2.staticflickr.com/6/5171/5397946988_26dbf41a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r="3278" b="2"/>
          <a:stretch/>
        </p:blipFill>
        <p:spPr bwMode="auto"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4876" y="1909822"/>
            <a:ext cx="4587433" cy="4022193"/>
          </a:xfrm>
        </p:spPr>
        <p:txBody>
          <a:bodyPr>
            <a:normAutofit/>
          </a:bodyPr>
          <a:lstStyle/>
          <a:p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I přes všechny vnější a vnitřní odlišnosti nikdy nezapomínejme na to, </a:t>
            </a:r>
          </a:p>
          <a:p>
            <a:pPr marL="0" indent="0">
              <a:buNone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VŠICHNI LIDÉ JSOU SI ROVNI.</a:t>
            </a:r>
          </a:p>
          <a:p>
            <a:endParaRPr lang="cs-CZ" sz="2000" dirty="0"/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Lidská práva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nesmí být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odepředna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žádné lidské bytosti na světě, bez ohledu na rasu, pohlaví, národnost, jazyk, náboženské přesvědčení nebo politickou příslušnost.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6194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human rights">
            <a:extLst>
              <a:ext uri="{FF2B5EF4-FFF2-40B4-BE49-F238E27FC236}">
                <a16:creationId xmlns:a16="http://schemas.microsoft.com/office/drawing/2014/main" id="{0F951849-21E0-4291-AB80-24B3F844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8" y="17192"/>
            <a:ext cx="12188030" cy="6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749" y="-213360"/>
            <a:ext cx="10515600" cy="1325563"/>
          </a:xfrm>
        </p:spPr>
        <p:txBody>
          <a:bodyPr/>
          <a:lstStyle/>
          <a:p>
            <a:r>
              <a:rPr lang="cs-CZ" b="1" dirty="0">
                <a:latin typeface="Abadi" panose="020B0604020104020204" pitchFamily="34" charset="0"/>
              </a:rPr>
              <a:t>Problémy v oblasti lidských práv</a:t>
            </a:r>
          </a:p>
        </p:txBody>
      </p:sp>
      <p:sp>
        <p:nvSpPr>
          <p:cNvPr id="5" name="Obdélník 4"/>
          <p:cNvSpPr/>
          <p:nvPr/>
        </p:nvSpPr>
        <p:spPr>
          <a:xfrm>
            <a:off x="3583752" y="2354478"/>
            <a:ext cx="4300724" cy="107721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 strach z cizinců a nenávist k nim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obecně odpor, nepřátelství, nedůvěra ke všemu cizímu</a:t>
            </a:r>
          </a:p>
        </p:txBody>
      </p:sp>
      <p:sp>
        <p:nvSpPr>
          <p:cNvPr id="6" name="Obdélník 5"/>
          <p:cNvSpPr/>
          <p:nvPr/>
        </p:nvSpPr>
        <p:spPr>
          <a:xfrm>
            <a:off x="566917" y="2301237"/>
            <a:ext cx="2907011" cy="107721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nenávist k lidem určité rasy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teorie o nadřazenosti lidských ras a etnických skupin</a:t>
            </a:r>
          </a:p>
        </p:txBody>
      </p:sp>
      <p:sp>
        <p:nvSpPr>
          <p:cNvPr id="7" name="Obdélník 6"/>
          <p:cNvSpPr/>
          <p:nvPr/>
        </p:nvSpPr>
        <p:spPr>
          <a:xfrm>
            <a:off x="4392709" y="3891713"/>
            <a:ext cx="2907010" cy="1323439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náboženská, národnostní a rasová nesnášenlivost projevující se nenávistí vůči židům</a:t>
            </a:r>
          </a:p>
        </p:txBody>
      </p:sp>
      <p:sp>
        <p:nvSpPr>
          <p:cNvPr id="8" name="Obdélník 7"/>
          <p:cNvSpPr/>
          <p:nvPr/>
        </p:nvSpPr>
        <p:spPr>
          <a:xfrm>
            <a:off x="8114408" y="2636653"/>
            <a:ext cx="4013553" cy="58477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stav bez řádu, bez pořádku, bezvládí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7601920" y="3876325"/>
            <a:ext cx="3838929" cy="135421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r>
              <a:rPr lang="cs-CZ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  přednost kolektivu před zájmy     jednotlivce (jednotlivec musí vše odevzdat ve prospěch společnosti)</a:t>
            </a:r>
          </a:p>
          <a:p>
            <a:r>
              <a:rPr lang="cs-CZ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57122" y="4014824"/>
            <a:ext cx="3799001" cy="107721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použití násilí (např. únosy, atentáty, pumové útoky, …) k nátlaku, zastrašení, k politickému vydírání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07749" y="1727308"/>
            <a:ext cx="1781973" cy="36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1. Rasismus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7205066" y="1697307"/>
            <a:ext cx="1781973" cy="36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5. Xenofobie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3302520" y="1711424"/>
            <a:ext cx="3039273" cy="36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3. Antisemitismus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652857" y="1708265"/>
            <a:ext cx="1781973" cy="36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2. Terorismus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8643732" y="1686350"/>
            <a:ext cx="2158612" cy="36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6. Anarchie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5352092" y="1708264"/>
            <a:ext cx="2263570" cy="36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4. Kolektivismus</a:t>
            </a: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10536326" y="2097277"/>
            <a:ext cx="1388653" cy="36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8. Šikana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9928430" y="1681580"/>
            <a:ext cx="2263570" cy="36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7. Diskriminace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3C3C621-9044-4AD9-A43E-063AE40E0001}"/>
              </a:ext>
            </a:extLst>
          </p:cNvPr>
          <p:cNvSpPr txBox="1"/>
          <p:nvPr/>
        </p:nvSpPr>
        <p:spPr>
          <a:xfrm>
            <a:off x="841867" y="975674"/>
            <a:ext cx="922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Bohužel se setkáváme s postoji, názory a chováním, které na dodržování lidských práv nehledí. Zkus pojmy přiřadit k tvrzením. 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95FB64E-3703-4F65-B066-8EFF3ABD6801}"/>
              </a:ext>
            </a:extLst>
          </p:cNvPr>
          <p:cNvSpPr/>
          <p:nvPr/>
        </p:nvSpPr>
        <p:spPr>
          <a:xfrm>
            <a:off x="257122" y="5594766"/>
            <a:ext cx="4300724" cy="107721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G</a:t>
            </a:r>
            <a:endParaRPr lang="cs-CZ" sz="16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  rozlišování lidí na základě příslušnosti k nějaké obecné skupině (rasy, pohlaví,…) bez ohledu na schopnosti konkrétního jedince.</a:t>
            </a:r>
            <a:r>
              <a:rPr lang="cs-CZ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A6701D4-5083-4F7C-AB68-9BFF3B25BC37}"/>
              </a:ext>
            </a:extLst>
          </p:cNvPr>
          <p:cNvSpPr/>
          <p:nvPr/>
        </p:nvSpPr>
        <p:spPr>
          <a:xfrm>
            <a:off x="6186032" y="5840987"/>
            <a:ext cx="5044620" cy="83099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G</a:t>
            </a:r>
            <a:endParaRPr lang="cs-CZ" sz="16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  fyzické i psychické omezování či týrání (často, potažmo nejčastěji aktuálně slabšího) jedince v kolektivu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7631 0.2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2638 0.25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5755 0.227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03632 0.4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3 -0.03982 L 0.11563 0.5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87 -0.05741 L 0.278 0.466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45612 0.6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04206 0.584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human rights">
            <a:extLst>
              <a:ext uri="{FF2B5EF4-FFF2-40B4-BE49-F238E27FC236}">
                <a16:creationId xmlns:a16="http://schemas.microsoft.com/office/drawing/2014/main" id="{B33627A8-2D88-4C6D-B163-6A7B4B53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8" y="17192"/>
            <a:ext cx="12188030" cy="6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984" y="127635"/>
            <a:ext cx="10515600" cy="1325563"/>
          </a:xfrm>
        </p:spPr>
        <p:txBody>
          <a:bodyPr/>
          <a:lstStyle/>
          <a:p>
            <a:r>
              <a:rPr lang="cs-CZ" b="1" dirty="0">
                <a:latin typeface="Abadi" panose="020B0604020104020204" pitchFamily="34" charset="0"/>
              </a:rPr>
              <a:t>Práva dítěte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76" y="1453198"/>
            <a:ext cx="11131420" cy="4351338"/>
          </a:xfrm>
        </p:spPr>
        <p:txBody>
          <a:bodyPr/>
          <a:lstStyle/>
          <a:p>
            <a:r>
              <a:rPr lang="cs-CZ" dirty="0"/>
              <a:t>Přečti si práva dětí a 4 příklady, na kterých je některé právo porušováno. </a:t>
            </a:r>
          </a:p>
          <a:p>
            <a:r>
              <a:rPr lang="cs-CZ" dirty="0"/>
              <a:t>Zkus určit které.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8984" y="4175820"/>
            <a:ext cx="9829439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sz="2000" dirty="0">
                <a:solidFill>
                  <a:srgbClr val="000000"/>
                </a:solidFill>
              </a:rPr>
              <a:t>Která práva dětí jsou porušována v těchto případech: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2000" b="0" dirty="0">
                <a:solidFill>
                  <a:srgbClr val="000000"/>
                </a:solidFill>
              </a:rPr>
              <a:t>Asi třetina dětí z Kolumbie mladších 10 let podstupuje vojenský výcvik a je nasazena do ozbrojených bojů.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2000" b="0" dirty="0">
                <a:solidFill>
                  <a:srgbClr val="000000"/>
                </a:solidFill>
              </a:rPr>
              <a:t>Desetiletou afghánskou dívku </a:t>
            </a:r>
            <a:r>
              <a:rPr lang="cs-CZ" sz="2000" b="0" dirty="0" err="1">
                <a:solidFill>
                  <a:srgbClr val="000000"/>
                </a:solidFill>
              </a:rPr>
              <a:t>Nabas</a:t>
            </a:r>
            <a:r>
              <a:rPr lang="cs-CZ" sz="2000" b="0" dirty="0">
                <a:solidFill>
                  <a:srgbClr val="000000"/>
                </a:solidFill>
              </a:rPr>
              <a:t> prodal její chudý otec bohatému ženichovi.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2000" b="0" dirty="0">
                <a:solidFill>
                  <a:srgbClr val="000000"/>
                </a:solidFill>
              </a:rPr>
              <a:t>Dvanáctiletý </a:t>
            </a:r>
            <a:r>
              <a:rPr lang="cs-CZ" sz="2000" b="0" dirty="0" err="1">
                <a:solidFill>
                  <a:srgbClr val="000000"/>
                </a:solidFill>
              </a:rPr>
              <a:t>Li</a:t>
            </a:r>
            <a:r>
              <a:rPr lang="cs-CZ" sz="2000" b="0" dirty="0">
                <a:solidFill>
                  <a:srgbClr val="000000"/>
                </a:solidFill>
              </a:rPr>
              <a:t>-U z Číny musí pracovat každý den deset hodin v textilní dílně, aby uživil svou matku a sestru.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2000" b="0" dirty="0">
                <a:solidFill>
                  <a:srgbClr val="000000"/>
                </a:solidFill>
              </a:rPr>
              <a:t>Když se Vladimír K. vrátil z práce domů, zjistil, že jeho manželka se i se synem Filipem odstěhovala k rodičům a nechce manželovi dovolit stýkat se se synem.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23818" y="2097406"/>
            <a:ext cx="8102278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000" b="1" u="sng" dirty="0">
                <a:latin typeface="Times New Roman" pitchFamily="18" charset="0"/>
                <a:cs typeface="Times New Roman" pitchFamily="18" charset="0"/>
              </a:rPr>
              <a:t>Práva dítěte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právo na život</a:t>
            </a:r>
          </a:p>
          <a:p>
            <a:pPr marL="171450" lvl="0" indent="-171450">
              <a:buFontTx/>
              <a:buChar char="-"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právo stýkat se se svými rodiči</a:t>
            </a:r>
          </a:p>
          <a:p>
            <a:pPr marL="171450" lvl="0" indent="-171450">
              <a:buFontTx/>
              <a:buChar char="-"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právo na ochranu před násilím, před tělesným a duševním týráním</a:t>
            </a:r>
          </a:p>
          <a:p>
            <a:pPr marL="171450" lvl="0" indent="-171450">
              <a:buFontTx/>
              <a:buChar char="-"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právo na volný čas (nikdo nesmí zneužívat jejich práci)</a:t>
            </a:r>
          </a:p>
          <a:p>
            <a:pPr marL="171450" lvl="0" indent="-171450">
              <a:buFontTx/>
              <a:buChar char="-"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právo na ochranu před následky ozbrojených konfliktů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Image result for human rights">
            <a:extLst>
              <a:ext uri="{FF2B5EF4-FFF2-40B4-BE49-F238E27FC236}">
                <a16:creationId xmlns:a16="http://schemas.microsoft.com/office/drawing/2014/main" id="{3E3D28E4-532D-4442-95A3-17461F7F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8" y="17192"/>
            <a:ext cx="12188030" cy="6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0EABC1-C7E2-4071-A457-E6F1A4A8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C:\Users\Eva Zralá\AppData\Local\Microsoft\Windows\Temporary Internet Files\Content.IE5\ISSHEN0M\MC900440392[1]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r="17581" b="2"/>
          <a:stretch/>
        </p:blipFill>
        <p:spPr bwMode="auto">
          <a:xfrm>
            <a:off x="4469048" y="2069828"/>
            <a:ext cx="1989127" cy="247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6A1D31-CD00-48A6-81C1-8BA429C4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434" y="1120695"/>
            <a:ext cx="0" cy="3529584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8">
            <a:extLst>
              <a:ext uri="{FF2B5EF4-FFF2-40B4-BE49-F238E27FC236}">
                <a16:creationId xmlns:a16="http://schemas.microsoft.com/office/drawing/2014/main" id="{D8CBC7CB-394D-467B-A55F-4D1D35883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82590" y="2723322"/>
            <a:ext cx="4322270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kern="1200" dirty="0">
                <a:solidFill>
                  <a:srgbClr val="FFFFFF"/>
                </a:solidFill>
                <a:latin typeface="Abadi" panose="020B0604020104020204" pitchFamily="34" charset="0"/>
              </a:rPr>
              <a:t>LIDSKÁ PRÁVA V DOKUMENTECH</a:t>
            </a:r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449039F0-4D99-49DC-A487-779BF5858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337BD936-7966-400B-ADDC-AEBF1773D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">
            <a:extLst>
              <a:ext uri="{FF2B5EF4-FFF2-40B4-BE49-F238E27FC236}">
                <a16:creationId xmlns:a16="http://schemas.microsoft.com/office/drawing/2014/main" id="{BFF9561A-DFC7-4B1D-9290-B97FCC61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FD23A40-3DD7-493E-ACC4-2B82575F3E2C}"/>
              </a:ext>
            </a:extLst>
          </p:cNvPr>
          <p:cNvSpPr/>
          <p:nvPr/>
        </p:nvSpPr>
        <p:spPr>
          <a:xfrm>
            <a:off x="155626" y="330729"/>
            <a:ext cx="621098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000" b="1" u="sng" dirty="0">
                <a:latin typeface="Times New Roman" pitchFamily="18" charset="0"/>
                <a:cs typeface="Times New Roman" pitchFamily="18" charset="0"/>
              </a:rPr>
              <a:t>Všeobecná deklarace lidských práv</a:t>
            </a:r>
          </a:p>
          <a:p>
            <a:pPr marL="171450" indent="-171450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přijata Valným shromážděním OSN 10. prosince 1948</a:t>
            </a:r>
          </a:p>
          <a:p>
            <a:pPr marL="171450" indent="-171450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30 článků</a:t>
            </a:r>
          </a:p>
          <a:p>
            <a:pPr marL="171450" indent="-171450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jde o souhrn lidských a občanských práv a svobod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D28165E3-9717-4E92-B426-683FDBF9065B}"/>
              </a:ext>
            </a:extLst>
          </p:cNvPr>
          <p:cNvSpPr/>
          <p:nvPr/>
        </p:nvSpPr>
        <p:spPr>
          <a:xfrm>
            <a:off x="1434562" y="3944397"/>
            <a:ext cx="472553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000" b="1" u="sng" dirty="0">
                <a:latin typeface="Times New Roman" pitchFamily="18" charset="0"/>
                <a:cs typeface="Times New Roman" pitchFamily="18" charset="0"/>
              </a:rPr>
              <a:t>Úmluva o ochraně lidských práv a základních svobod</a:t>
            </a:r>
          </a:p>
          <a:p>
            <a:pPr marL="171450" indent="-171450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přijata Radou Evropy 4. listopadu 1950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4D367BE8-0C7F-4E0B-B600-8D49745F664C}"/>
              </a:ext>
            </a:extLst>
          </p:cNvPr>
          <p:cNvSpPr/>
          <p:nvPr/>
        </p:nvSpPr>
        <p:spPr>
          <a:xfrm>
            <a:off x="1434563" y="5027511"/>
            <a:ext cx="4725535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000" b="1" u="sng" dirty="0">
                <a:latin typeface="Times New Roman" pitchFamily="18" charset="0"/>
                <a:cs typeface="Times New Roman" pitchFamily="18" charset="0"/>
              </a:rPr>
              <a:t>Charta základních práv EU</a:t>
            </a:r>
          </a:p>
          <a:p>
            <a:pPr marL="171450" indent="-171450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též Listina základních práv Evropské unie</a:t>
            </a:r>
          </a:p>
          <a:p>
            <a:pPr marL="171450" indent="-171450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upřesňuje základní práva občanů EU</a:t>
            </a:r>
          </a:p>
          <a:p>
            <a:pPr marL="171450" indent="-171450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7 hlav</a:t>
            </a:r>
          </a:p>
          <a:p>
            <a:pPr marL="171450" indent="-171450">
              <a:buFontTx/>
              <a:buChar char="-"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1. prosince 2009</a:t>
            </a:r>
          </a:p>
        </p:txBody>
      </p:sp>
      <p:pic>
        <p:nvPicPr>
          <p:cNvPr id="21" name="Picture 4" descr="Vlajka OSN">
            <a:extLst>
              <a:ext uri="{FF2B5EF4-FFF2-40B4-BE49-F238E27FC236}">
                <a16:creationId xmlns:a16="http://schemas.microsoft.com/office/drawing/2014/main" id="{4574853A-7B4C-4F81-A386-814D4DB8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33" y="1721619"/>
            <a:ext cx="2147910" cy="14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4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1163</Words>
  <Application>Microsoft Office PowerPoint</Application>
  <PresentationFormat>Širokoúhlá obrazovka</PresentationFormat>
  <Paragraphs>153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Abadi</vt:lpstr>
      <vt:lpstr>Arial</vt:lpstr>
      <vt:lpstr>Avenir Next LT Pro</vt:lpstr>
      <vt:lpstr>Calibri</vt:lpstr>
      <vt:lpstr>Calibri Light</vt:lpstr>
      <vt:lpstr>Times New Roman</vt:lpstr>
      <vt:lpstr>Motiv Office</vt:lpstr>
      <vt:lpstr>Prezentace aplikace PowerPoint</vt:lpstr>
      <vt:lpstr>Lidská práva</vt:lpstr>
      <vt:lpstr>Prezentace aplikace PowerPoint</vt:lpstr>
      <vt:lpstr>Vývoj lidských práv v dějinách</vt:lpstr>
      <vt:lpstr>Rozdílní lidé, stejná práva</vt:lpstr>
      <vt:lpstr>Rozdílní lidé, stejná práva</vt:lpstr>
      <vt:lpstr>Problémy v oblasti lidských práv</vt:lpstr>
      <vt:lpstr>Práva dítěte</vt:lpstr>
      <vt:lpstr>LIDSKÁ PRÁVA V DOKUMENTECH</vt:lpstr>
      <vt:lpstr>OSN  Organizace spojených národů </vt:lpstr>
      <vt:lpstr>LISTINA ZÁKLADNÍCH PRÁV A SVOBOD</vt:lpstr>
      <vt:lpstr>ZÁKLADNÍ PRÁVA A SVOBODY</vt:lpstr>
      <vt:lpstr>ZÁKLADNÍ PRÁVA A SVOBODY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Erik Berger</dc:creator>
  <cp:lastModifiedBy>Erik Berger</cp:lastModifiedBy>
  <cp:revision>3</cp:revision>
  <dcterms:created xsi:type="dcterms:W3CDTF">2020-03-16T20:33:06Z</dcterms:created>
  <dcterms:modified xsi:type="dcterms:W3CDTF">2020-03-16T20:58:05Z</dcterms:modified>
</cp:coreProperties>
</file>