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7" r:id="rId12"/>
    <p:sldId id="269" r:id="rId13"/>
    <p:sldId id="270" r:id="rId14"/>
    <p:sldId id="271" r:id="rId15"/>
    <p:sldId id="265" r:id="rId16"/>
    <p:sldId id="273" r:id="rId17"/>
    <p:sldId id="259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6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4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9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1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1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1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3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7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3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9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0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77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invest.org/cz/O-CzechInvestu/O-na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ice.cz/10-procent-nejbohatsich-lidi-vlastni-82-procent-svetoveho-bohatstv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rldbank.org/en/news/feature/2019/12/20/year-in-review-2019-in-chart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peace.org/czech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lanetacestovani.cz/flightradar24-letecky-provoz-online/" TargetMode="External"/><Relationship Id="rId3" Type="http://schemas.openxmlformats.org/officeDocument/2006/relationships/hyperlink" Target="https://voxeu.org/sites/default/files/cover_images/blog_review/AdobeStock_167753719.jpeg" TargetMode="External"/><Relationship Id="rId7" Type="http://schemas.openxmlformats.org/officeDocument/2006/relationships/hyperlink" Target="https://www.esa.int/var/esa/storage/images/esa_multimedia/images/2015/05/proba-v_detecting_aircraft/15380880-4-eng-GB/Proba-V_detecting_aircraft.png" TargetMode="External"/><Relationship Id="rId12" Type="http://schemas.openxmlformats.org/officeDocument/2006/relationships/hyperlink" Target="https://www.worldbank.org/en/news/feature/2019/12/20/year-in-review-2019-in-chart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z.pinterest.com/pin/528610075004964240/" TargetMode="External"/><Relationship Id="rId11" Type="http://schemas.openxmlformats.org/officeDocument/2006/relationships/hyperlink" Target="https://www.investice.cz/10-procent-nejbohatsich-lidi-vlastni-82-procent-svetoveho-bohatstvi/" TargetMode="External"/><Relationship Id="rId5" Type="http://schemas.openxmlformats.org/officeDocument/2006/relationships/hyperlink" Target="https://s29755.pcdn.co/wp-content/uploads/2019/08/MSC-Gulsun-containership-container-ship-boxship-boxship-supplied-credit-MSC.jpg" TargetMode="External"/><Relationship Id="rId10" Type="http://schemas.openxmlformats.org/officeDocument/2006/relationships/hyperlink" Target="https://www.czechinvest.org/cz/O-CzechInvestu/O-nas" TargetMode="External"/><Relationship Id="rId4" Type="http://schemas.openxmlformats.org/officeDocument/2006/relationships/hyperlink" Target="https://akm-img-a-in.tosshub.com/sites/btmt/images/stories/globalisation_660_121514030158.jpg" TargetMode="External"/><Relationship Id="rId9" Type="http://schemas.openxmlformats.org/officeDocument/2006/relationships/hyperlink" Target="https://www.greenclaim.com/news/2019/07/30/july-25-2019-aviations-busiest-day-in-histor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lanetacestovani.cz/flightradar24-letecky-provoz-online/" TargetMode="External"/><Relationship Id="rId4" Type="http://schemas.openxmlformats.org/officeDocument/2006/relationships/hyperlink" Target="https://www.greenclaim.com/news/2019/07/30/july-25-2019-aviations-busiest-day-in-histor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bsah obrázku jídlo&#10;&#10;Popis byl vytvořen automaticky">
            <a:extLst>
              <a:ext uri="{FF2B5EF4-FFF2-40B4-BE49-F238E27FC236}">
                <a16:creationId xmlns:a16="http://schemas.microsoft.com/office/drawing/2014/main" id="{AE3A689A-32FC-4C89-86BE-B0A0BBD5B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6EE82E-50A8-403A-A6EC-2D2D27F6B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85813" y="5902830"/>
            <a:ext cx="7985759" cy="868823"/>
          </a:xfrm>
        </p:spPr>
        <p:txBody>
          <a:bodyPr anchor="b">
            <a:norm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</a:rPr>
              <a:t>globalizace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DD721D-2992-4C44-97FD-65C7AAA8F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574" y="6472395"/>
            <a:ext cx="6960524" cy="598516"/>
          </a:xfrm>
        </p:spPr>
        <p:txBody>
          <a:bodyPr anchor="t">
            <a:normAutofit/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ov 9. ročník</a:t>
            </a:r>
          </a:p>
        </p:txBody>
      </p:sp>
    </p:spTree>
    <p:extLst>
      <p:ext uri="{BB962C8B-B14F-4D97-AF65-F5344CB8AC3E}">
        <p14:creationId xmlns:p14="http://schemas.microsoft.com/office/powerpoint/2010/main" val="51837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sah obrázku jídlo&#10;&#10;Popis byl vytvořen automaticky">
            <a:extLst>
              <a:ext uri="{FF2B5EF4-FFF2-40B4-BE49-F238E27FC236}">
                <a16:creationId xmlns:a16="http://schemas.microsoft.com/office/drawing/2014/main" id="{7EA833EA-DA88-4FD9-B690-2EF85A63E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350BA9-C2F3-4763-A915-07B1915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Ekonomická globalizace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BAC085-3B1C-4396-BEC5-7473D7C33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DŮSLEDEK</a:t>
            </a:r>
          </a:p>
          <a:p>
            <a:pPr lvl="1"/>
            <a:r>
              <a:rPr lang="cs-CZ" sz="2000" b="1" dirty="0"/>
              <a:t>Integrace (spojení) trhů jednotlivých zemí (obchodních, finančních, pracovních)</a:t>
            </a:r>
          </a:p>
          <a:p>
            <a:pPr lvl="1"/>
            <a:r>
              <a:rPr lang="cs-CZ" sz="2000" b="1" dirty="0"/>
              <a:t>Vlády soutěží o investice velkých firem (</a:t>
            </a:r>
            <a:r>
              <a:rPr lang="cs-CZ" sz="2000" b="1" dirty="0">
                <a:hlinkClick r:id="rId3"/>
              </a:rPr>
              <a:t>https://www.czechinvest.org/</a:t>
            </a:r>
            <a:r>
              <a:rPr lang="cs-CZ" sz="2000" b="1" dirty="0" err="1">
                <a:hlinkClick r:id="rId3"/>
              </a:rPr>
              <a:t>cz</a:t>
            </a:r>
            <a:r>
              <a:rPr lang="cs-CZ" sz="2000" b="1" dirty="0">
                <a:hlinkClick r:id="rId3"/>
              </a:rPr>
              <a:t>/O-</a:t>
            </a:r>
            <a:r>
              <a:rPr lang="cs-CZ" sz="2000" b="1" dirty="0" err="1">
                <a:hlinkClick r:id="rId3"/>
              </a:rPr>
              <a:t>CzechInvestu</a:t>
            </a:r>
            <a:r>
              <a:rPr lang="cs-CZ" sz="2000" b="1" dirty="0">
                <a:hlinkClick r:id="rId3"/>
              </a:rPr>
              <a:t>/O-</a:t>
            </a:r>
            <a:r>
              <a:rPr lang="cs-CZ" sz="2000" b="1" dirty="0" err="1">
                <a:hlinkClick r:id="rId3"/>
              </a:rPr>
              <a:t>nas</a:t>
            </a:r>
            <a:r>
              <a:rPr lang="cs-CZ" sz="2000" b="1" dirty="0"/>
              <a:t>)</a:t>
            </a:r>
          </a:p>
          <a:p>
            <a:r>
              <a:rPr lang="cs-CZ" sz="2400" b="1" dirty="0"/>
              <a:t>HLAVNÍ AKTÉŘI</a:t>
            </a:r>
          </a:p>
          <a:p>
            <a:pPr lvl="1"/>
            <a:r>
              <a:rPr lang="cs-CZ" sz="2000" b="1" dirty="0"/>
              <a:t>Nadnárodní společnosti (korporace)</a:t>
            </a:r>
          </a:p>
          <a:p>
            <a:pPr lvl="1"/>
            <a:r>
              <a:rPr lang="cs-CZ" sz="2000" b="1" dirty="0" err="1"/>
              <a:t>Wallmart</a:t>
            </a:r>
            <a:r>
              <a:rPr lang="cs-CZ" sz="2000" b="1" dirty="0"/>
              <a:t>, </a:t>
            </a:r>
            <a:r>
              <a:rPr lang="cs-CZ" sz="2000" b="1" dirty="0" err="1"/>
              <a:t>Huyndai</a:t>
            </a:r>
            <a:r>
              <a:rPr lang="cs-CZ" sz="2000" b="1" dirty="0"/>
              <a:t>, Ford, </a:t>
            </a:r>
            <a:r>
              <a:rPr lang="cs-CZ" sz="2000" b="1" dirty="0" err="1"/>
              <a:t>McDonald‘s</a:t>
            </a:r>
            <a:r>
              <a:rPr lang="cs-CZ" sz="2000" b="1" dirty="0"/>
              <a:t>, H&amp;M, IKEA,  Apple, …</a:t>
            </a:r>
          </a:p>
        </p:txBody>
      </p:sp>
    </p:spTree>
    <p:extLst>
      <p:ext uri="{BB962C8B-B14F-4D97-AF65-F5344CB8AC3E}">
        <p14:creationId xmlns:p14="http://schemas.microsoft.com/office/powerpoint/2010/main" val="188896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sah obrázku jídlo&#10;&#10;Popis byl vytvořen automaticky">
            <a:extLst>
              <a:ext uri="{FF2B5EF4-FFF2-40B4-BE49-F238E27FC236}">
                <a16:creationId xmlns:a16="http://schemas.microsoft.com/office/drawing/2014/main" id="{7EA833EA-DA88-4FD9-B690-2EF85A63E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350BA9-C2F3-4763-A915-07B1915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globalizace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BAC085-3B1C-4396-BEC5-7473D7C33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DŮSLEDEK</a:t>
            </a:r>
          </a:p>
          <a:p>
            <a:pPr lvl="1"/>
            <a:r>
              <a:rPr lang="cs-CZ" sz="2000" b="1" dirty="0"/>
              <a:t>Přesunutí rozhodování na nadnárodní instituce</a:t>
            </a:r>
          </a:p>
          <a:p>
            <a:r>
              <a:rPr lang="cs-CZ" sz="2400" b="1" dirty="0"/>
              <a:t>HLAVNÍ AKTÉŘI</a:t>
            </a:r>
          </a:p>
          <a:p>
            <a:pPr lvl="1"/>
            <a:r>
              <a:rPr lang="cs-CZ" sz="2000" b="1" dirty="0"/>
              <a:t>OSN</a:t>
            </a:r>
          </a:p>
          <a:p>
            <a:pPr lvl="1"/>
            <a:r>
              <a:rPr lang="cs-CZ" sz="2000" b="1" dirty="0"/>
              <a:t>Mezinárodní světový fond</a:t>
            </a:r>
          </a:p>
          <a:p>
            <a:pPr lvl="1"/>
            <a:r>
              <a:rPr lang="cs-CZ" sz="2000" b="1" dirty="0"/>
              <a:t>Světová obchodní organizace</a:t>
            </a:r>
          </a:p>
          <a:p>
            <a:pPr lvl="1"/>
            <a:r>
              <a:rPr lang="cs-CZ" sz="2000" b="1" dirty="0"/>
              <a:t>Světová banka</a:t>
            </a:r>
          </a:p>
          <a:p>
            <a:pPr lvl="1"/>
            <a:r>
              <a:rPr lang="cs-CZ" sz="2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9207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sah obrázku jídlo&#10;&#10;Popis byl vytvořen automaticky">
            <a:extLst>
              <a:ext uri="{FF2B5EF4-FFF2-40B4-BE49-F238E27FC236}">
                <a16:creationId xmlns:a16="http://schemas.microsoft.com/office/drawing/2014/main" id="{7EA833EA-DA88-4FD9-B690-2EF85A63E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350BA9-C2F3-4763-A915-07B1915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globalizace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BAC085-3B1C-4396-BEC5-7473D7C33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DŮSLEDEK</a:t>
            </a:r>
          </a:p>
          <a:p>
            <a:pPr lvl="1"/>
            <a:r>
              <a:rPr lang="cs-CZ" sz="2000" b="1" dirty="0"/>
              <a:t>Formují se globální a sociální třídy</a:t>
            </a:r>
          </a:p>
          <a:p>
            <a:pPr lvl="1"/>
            <a:r>
              <a:rPr lang="cs-CZ" sz="2000" b="1" dirty="0"/>
              <a:t>Vznikají rozdíly mezi třídami </a:t>
            </a:r>
          </a:p>
          <a:p>
            <a:pPr lvl="2"/>
            <a:r>
              <a:rPr lang="cs-CZ" sz="1800" b="1" dirty="0"/>
              <a:t>10 procent nejbohatších lidí vlastní 82 procent světového bohatství</a:t>
            </a:r>
          </a:p>
          <a:p>
            <a:pPr lvl="3"/>
            <a:r>
              <a:rPr lang="cs-CZ" sz="1600" b="1" dirty="0">
                <a:hlinkClick r:id="rId3"/>
              </a:rPr>
              <a:t>https://www.investice.cz/10-procent-nejbohatsich-lidi-vlastni-82-procent-svetoveho-bohatstvi/</a:t>
            </a:r>
            <a:endParaRPr lang="cs-CZ" sz="1600" b="1" dirty="0"/>
          </a:p>
          <a:p>
            <a:pPr lvl="2"/>
            <a:r>
              <a:rPr lang="cs-CZ" sz="1800" b="1" dirty="0"/>
              <a:t>Necelých 10 % lidí žije s 1,9 dolaru na den. </a:t>
            </a:r>
          </a:p>
          <a:p>
            <a:pPr lvl="3"/>
            <a:r>
              <a:rPr lang="cs-CZ" sz="1600" b="1" dirty="0">
                <a:hlinkClick r:id="rId4"/>
              </a:rPr>
              <a:t>https://www.worldbank.org/en/news/feature/2019/12/20/year-in-review-2019-in-charts</a:t>
            </a:r>
            <a:endParaRPr lang="cs-CZ" sz="1600" b="1" dirty="0"/>
          </a:p>
          <a:p>
            <a:pPr lvl="1"/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22767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sah obrázku jídlo&#10;&#10;Popis byl vytvořen automaticky">
            <a:extLst>
              <a:ext uri="{FF2B5EF4-FFF2-40B4-BE49-F238E27FC236}">
                <a16:creationId xmlns:a16="http://schemas.microsoft.com/office/drawing/2014/main" id="{7EA833EA-DA88-4FD9-B690-2EF85A63E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350BA9-C2F3-4763-A915-07B1915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KULTURNÍ GLOBALIZACE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BAC085-3B1C-4396-BEC5-7473D7C33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DŮSLEDEK KULTURNÍ GLOBALIZACE</a:t>
            </a:r>
          </a:p>
          <a:p>
            <a:pPr lvl="1"/>
            <a:r>
              <a:rPr lang="cs-CZ" sz="2000" b="1" dirty="0"/>
              <a:t>Potlačování kulturní rozmanitosti</a:t>
            </a:r>
          </a:p>
          <a:p>
            <a:pPr lvl="1"/>
            <a:r>
              <a:rPr lang="cs-CZ" sz="2000" b="1" dirty="0"/>
              <a:t>Vytváření univerzální globální kultury</a:t>
            </a:r>
          </a:p>
          <a:p>
            <a:pPr lvl="1"/>
            <a:r>
              <a:rPr lang="cs-CZ" sz="2000" b="1" dirty="0"/>
              <a:t>Někdy naopak vede k uvědomění si vlastní kultury</a:t>
            </a:r>
          </a:p>
        </p:txBody>
      </p:sp>
    </p:spTree>
    <p:extLst>
      <p:ext uri="{BB962C8B-B14F-4D97-AF65-F5344CB8AC3E}">
        <p14:creationId xmlns:p14="http://schemas.microsoft.com/office/powerpoint/2010/main" val="65600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sah obrázku jídlo&#10;&#10;Popis byl vytvořen automaticky">
            <a:extLst>
              <a:ext uri="{FF2B5EF4-FFF2-40B4-BE49-F238E27FC236}">
                <a16:creationId xmlns:a16="http://schemas.microsoft.com/office/drawing/2014/main" id="{7EA833EA-DA88-4FD9-B690-2EF85A63E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350BA9-C2F3-4763-A915-07B1915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Globalizace  v ekologii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BAC085-3B1C-4396-BEC5-7473D7C33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DŮSLEDEK</a:t>
            </a:r>
          </a:p>
          <a:p>
            <a:pPr lvl="1"/>
            <a:r>
              <a:rPr lang="cs-CZ" sz="2000" b="1" dirty="0"/>
              <a:t>Vytváření ekologických institucí</a:t>
            </a:r>
          </a:p>
          <a:p>
            <a:r>
              <a:rPr lang="cs-CZ" sz="2400" b="1" dirty="0"/>
              <a:t>HLAVNÍ AKTÉŘI</a:t>
            </a:r>
          </a:p>
          <a:p>
            <a:pPr lvl="1"/>
            <a:r>
              <a:rPr lang="cs-CZ" sz="2000" b="1" dirty="0"/>
              <a:t>Různé zájmové skupiny, neziskové organizace, sociální </a:t>
            </a:r>
            <a:r>
              <a:rPr lang="cs-CZ" sz="2000" b="1" dirty="0" err="1"/>
              <a:t>huntí</a:t>
            </a:r>
            <a:r>
              <a:rPr lang="cs-CZ" sz="2000" b="1" dirty="0"/>
              <a:t>. Např. Greenpeace apod.</a:t>
            </a:r>
          </a:p>
          <a:p>
            <a:pPr lvl="1"/>
            <a:r>
              <a:rPr lang="cs-CZ" sz="2000" b="1" dirty="0">
                <a:hlinkClick r:id="rId3"/>
              </a:rPr>
              <a:t>https://www.greenpeace.org/czech/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0668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sah obrázku jídlo&#10;&#10;Popis byl vytvořen automaticky">
            <a:extLst>
              <a:ext uri="{FF2B5EF4-FFF2-40B4-BE49-F238E27FC236}">
                <a16:creationId xmlns:a16="http://schemas.microsoft.com/office/drawing/2014/main" id="{7EA833EA-DA88-4FD9-B690-2EF85A63E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350BA9-C2F3-4763-A915-07B1915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 globalizace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BAC085-3B1C-4396-BEC5-7473D7C33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Zjednodušený přístup k novým: </a:t>
            </a:r>
          </a:p>
          <a:p>
            <a:pPr marL="0" indent="0">
              <a:buNone/>
            </a:pPr>
            <a:r>
              <a:rPr lang="cs-CZ" sz="2400" b="1" dirty="0"/>
              <a:t>	→  znalostem </a:t>
            </a:r>
          </a:p>
          <a:p>
            <a:pPr marL="0" indent="0">
              <a:buNone/>
            </a:pPr>
            <a:r>
              <a:rPr lang="cs-CZ" sz="2400" b="1" dirty="0"/>
              <a:t>	→  technologiím </a:t>
            </a:r>
          </a:p>
          <a:p>
            <a:pPr marL="0" indent="0">
              <a:buNone/>
            </a:pPr>
            <a:r>
              <a:rPr lang="cs-CZ" sz="2400" b="1" dirty="0"/>
              <a:t>	→  inovacím </a:t>
            </a:r>
          </a:p>
          <a:p>
            <a:r>
              <a:rPr lang="cs-CZ" sz="2400" b="1" dirty="0"/>
              <a:t>Prospěch z globalizace mají prozatím majetní lidé a vyspělé země. </a:t>
            </a:r>
          </a:p>
        </p:txBody>
      </p:sp>
    </p:spTree>
    <p:extLst>
      <p:ext uri="{BB962C8B-B14F-4D97-AF65-F5344CB8AC3E}">
        <p14:creationId xmlns:p14="http://schemas.microsoft.com/office/powerpoint/2010/main" val="269108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5749F-3490-40BB-9494-73203DC1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Negativní dopad globalizace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618BE3-1216-4E24-B8EF-4600EC02B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Nad tím se do příštího týdne zamysli ty sám/sama. </a:t>
            </a:r>
          </a:p>
        </p:txBody>
      </p:sp>
      <p:pic>
        <p:nvPicPr>
          <p:cNvPr id="10244" name="Picture 4" descr="Image result for question mark">
            <a:extLst>
              <a:ext uri="{FF2B5EF4-FFF2-40B4-BE49-F238E27FC236}">
                <a16:creationId xmlns:a16="http://schemas.microsoft.com/office/drawing/2014/main" id="{76B157E1-84A6-4698-B2F5-94B7B7BC3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859" y="988328"/>
            <a:ext cx="3634486" cy="36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bsah obrázku jídlo&#10;&#10;Popis byl vytvořen automaticky">
            <a:extLst>
              <a:ext uri="{FF2B5EF4-FFF2-40B4-BE49-F238E27FC236}">
                <a16:creationId xmlns:a16="http://schemas.microsoft.com/office/drawing/2014/main" id="{0A779620-51D3-4613-B0A2-EDB56A924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sah obrázku jídlo&#10;&#10;Popis byl vytvořen automaticky">
            <a:extLst>
              <a:ext uri="{FF2B5EF4-FFF2-40B4-BE49-F238E27FC236}">
                <a16:creationId xmlns:a16="http://schemas.microsoft.com/office/drawing/2014/main" id="{BDB85005-0AEF-44AB-9313-7224BCD91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908567-B300-4FF4-8643-A6A1CD8FB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FB63BB-6441-48AC-80BB-D83DC530A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hlinkClick r:id="rId3"/>
              </a:rPr>
              <a:t>https://voxeu.org/sites/default/files/cover_images/blog_review/AdobeStock_167753719.jpeg</a:t>
            </a:r>
            <a:endParaRPr lang="cs-CZ" dirty="0"/>
          </a:p>
          <a:p>
            <a:r>
              <a:rPr lang="cs-CZ" dirty="0">
                <a:hlinkClick r:id="rId4"/>
              </a:rPr>
              <a:t>https://akm-img-a-in.tosshub.com/sites/btmt/images/stories/globalisation_660_121514030158.jpg</a:t>
            </a:r>
            <a:endParaRPr lang="cs-CZ" dirty="0"/>
          </a:p>
          <a:p>
            <a:r>
              <a:rPr lang="cs-CZ" dirty="0">
                <a:hlinkClick r:id="rId5"/>
              </a:rPr>
              <a:t>https://s29755.pcdn.co/wp-content/uploads/2019/08/MSC-Gulsun-containership-container-ship-boxship-boxship-supplied-credit-MSC.jpg</a:t>
            </a:r>
            <a:endParaRPr lang="cs-CZ" dirty="0"/>
          </a:p>
          <a:p>
            <a:r>
              <a:rPr lang="cs-CZ" dirty="0">
                <a:hlinkClick r:id="rId6"/>
              </a:rPr>
              <a:t>https://cz.pinterest.com/pin/528610075004964240/</a:t>
            </a:r>
            <a:endParaRPr lang="cs-CZ" dirty="0"/>
          </a:p>
          <a:p>
            <a:r>
              <a:rPr lang="cs-CZ" dirty="0">
                <a:hlinkClick r:id="rId7"/>
              </a:rPr>
              <a:t>https://www.esa.int/var/esa/storage/images/esa_multimedia/images/2015/05/proba-v_detecting_aircraft/15380880-4-eng-GB/Proba-V_detecting_aircraft.png</a:t>
            </a:r>
            <a:endParaRPr lang="cs-CZ" dirty="0"/>
          </a:p>
          <a:p>
            <a:r>
              <a:rPr lang="cs-CZ" dirty="0">
                <a:hlinkClick r:id="rId8"/>
              </a:rPr>
              <a:t>https://www.planetacestovani.cz/flightradar24-letecky-provoz-online/</a:t>
            </a:r>
            <a:endParaRPr lang="cs-CZ" dirty="0"/>
          </a:p>
          <a:p>
            <a:r>
              <a:rPr lang="cs-CZ" dirty="0">
                <a:hlinkClick r:id="rId9"/>
              </a:rPr>
              <a:t>https://www.greenclaim.com/news/2019/07/30/july-25-2019-aviations-busiest-day-in-history</a:t>
            </a:r>
            <a:endParaRPr lang="cs-CZ" dirty="0"/>
          </a:p>
          <a:p>
            <a:r>
              <a:rPr lang="cs-CZ" dirty="0">
                <a:hlinkClick r:id="rId10"/>
              </a:rPr>
              <a:t>https://www.czechinvest.org/cz/O-CzechInvestu/O-nas</a:t>
            </a:r>
            <a:endParaRPr lang="cs-CZ" dirty="0"/>
          </a:p>
          <a:p>
            <a:r>
              <a:rPr lang="cs-CZ" dirty="0">
                <a:hlinkClick r:id="rId11"/>
              </a:rPr>
              <a:t>https://www.investice.cz/10-procent-nejbohatsich-lidi-vlastni-82-procent-svetoveho-bohatstvi/</a:t>
            </a:r>
            <a:endParaRPr lang="cs-CZ" dirty="0"/>
          </a:p>
          <a:p>
            <a:r>
              <a:rPr lang="cs-CZ" dirty="0">
                <a:hlinkClick r:id="rId12"/>
              </a:rPr>
              <a:t>https://www.worldbank.org/en/news/feature/2019/12/20/year-in-review-2019-in-charts</a:t>
            </a:r>
            <a:endParaRPr lang="cs-CZ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19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sah obrázku jídlo&#10;&#10;Popis byl vytvořen automaticky">
            <a:extLst>
              <a:ext uri="{FF2B5EF4-FFF2-40B4-BE49-F238E27FC236}">
                <a16:creationId xmlns:a16="http://schemas.microsoft.com/office/drawing/2014/main" id="{BDB85005-0AEF-44AB-9313-7224BCD91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-251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908567-B300-4FF4-8643-A6A1CD8F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cs-CZ" dirty="0"/>
              <a:t>GLOBALIZACE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5EA9C52-0283-4714-A38F-0864C8B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rgbClr val="FFFFFF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FB63BB-6441-48AC-80BB-D83DC530A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34" y="2180496"/>
            <a:ext cx="3703320" cy="3634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PROPOJENÍ SVĚTA V JEDNU VELKOU SPOLEČNOST 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2800" b="1" dirty="0"/>
              <a:t>GLOBÁLNÍ </a:t>
            </a:r>
          </a:p>
          <a:p>
            <a:pPr marL="0" indent="0" algn="ctr">
              <a:buNone/>
            </a:pPr>
            <a:r>
              <a:rPr lang="cs-CZ" sz="2800" b="1" dirty="0"/>
              <a:t>	=	</a:t>
            </a:r>
          </a:p>
          <a:p>
            <a:pPr marL="0" indent="0" algn="ctr">
              <a:buNone/>
            </a:pPr>
            <a:r>
              <a:rPr lang="cs-CZ" sz="2800" b="1" dirty="0"/>
              <a:t>celosvětový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D173D-0A90-4B96-8F62-DE69FDC6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98" y="1488206"/>
            <a:ext cx="6949026" cy="4737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24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sah obrázku jídlo&#10;&#10;Popis byl vytvořen automaticky">
            <a:extLst>
              <a:ext uri="{FF2B5EF4-FFF2-40B4-BE49-F238E27FC236}">
                <a16:creationId xmlns:a16="http://schemas.microsoft.com/office/drawing/2014/main" id="{BDB85005-0AEF-44AB-9313-7224BCD91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908567-B300-4FF4-8643-A6A1CD8FB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GLOBALIZACE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FB63BB-6441-48AC-80BB-D83DC530A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Dochází k odstraňování překážek v mezinárodním pohybu: </a:t>
            </a:r>
          </a:p>
          <a:p>
            <a:pPr marL="324000" lvl="1" indent="0">
              <a:buNone/>
            </a:pPr>
            <a:r>
              <a:rPr lang="cs-CZ" sz="2000" dirty="0"/>
              <a:t>1) lidí </a:t>
            </a:r>
          </a:p>
          <a:p>
            <a:pPr marL="324000" lvl="1" indent="0">
              <a:buNone/>
            </a:pPr>
            <a:r>
              <a:rPr lang="cs-CZ" sz="2000" dirty="0"/>
              <a:t>2) zboží </a:t>
            </a:r>
          </a:p>
          <a:p>
            <a:pPr marL="324000" lvl="1" indent="0">
              <a:buNone/>
            </a:pPr>
            <a:r>
              <a:rPr lang="cs-CZ" sz="2000" dirty="0"/>
              <a:t>3) peněz </a:t>
            </a:r>
          </a:p>
          <a:p>
            <a:pPr marL="324000" lvl="1" indent="0">
              <a:buNone/>
            </a:pPr>
            <a:r>
              <a:rPr lang="cs-CZ" sz="2000" dirty="0"/>
              <a:t>4) myšlenek </a:t>
            </a:r>
          </a:p>
          <a:p>
            <a:pPr marL="324000" lvl="1" indent="0">
              <a:buNone/>
            </a:pPr>
            <a:r>
              <a:rPr lang="cs-CZ" sz="2000" dirty="0"/>
              <a:t>5) informací</a:t>
            </a:r>
          </a:p>
          <a:p>
            <a:pPr lvl="1"/>
            <a:endParaRPr lang="cs-CZ" sz="2000" dirty="0"/>
          </a:p>
          <a:p>
            <a:r>
              <a:rPr lang="cs-CZ" sz="2200" dirty="0"/>
              <a:t>1.vlna globalizace: druhá polovina 19.st. – význam průmyslové revoluce a koloniální expanze </a:t>
            </a:r>
          </a:p>
          <a:p>
            <a:r>
              <a:rPr lang="cs-CZ" sz="2200" dirty="0"/>
              <a:t>2.vlna globalizace: konec 70 let 20.st</a:t>
            </a:r>
          </a:p>
        </p:txBody>
      </p:sp>
    </p:spTree>
    <p:extLst>
      <p:ext uri="{BB962C8B-B14F-4D97-AF65-F5344CB8AC3E}">
        <p14:creationId xmlns:p14="http://schemas.microsoft.com/office/powerpoint/2010/main" val="19981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sah obrázku jídlo&#10;&#10;Popis byl vytvořen automaticky">
            <a:extLst>
              <a:ext uri="{FF2B5EF4-FFF2-40B4-BE49-F238E27FC236}">
                <a16:creationId xmlns:a16="http://schemas.microsoft.com/office/drawing/2014/main" id="{BDB85005-0AEF-44AB-9313-7224BCD91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908567-B300-4FF4-8643-A6A1CD8FB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GLOBALIZACE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FB63BB-6441-48AC-80BB-D83DC530A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Globalizaci umožňuje: </a:t>
            </a:r>
          </a:p>
          <a:p>
            <a:pPr lvl="1"/>
            <a:r>
              <a:rPr lang="cs-CZ" sz="2000" dirty="0"/>
              <a:t>1) doprava </a:t>
            </a:r>
          </a:p>
          <a:p>
            <a:pPr lvl="1"/>
            <a:r>
              <a:rPr lang="cs-CZ" sz="2000" dirty="0"/>
              <a:t>2) rozvoj informačních technologií </a:t>
            </a:r>
          </a:p>
          <a:p>
            <a:pPr marL="324000" lvl="1" indent="0">
              <a:buNone/>
            </a:pPr>
            <a:endParaRPr lang="cs-CZ" sz="2000" dirty="0"/>
          </a:p>
          <a:p>
            <a:r>
              <a:rPr lang="cs-CZ" sz="2200" dirty="0"/>
              <a:t>Časoprostorové smršťování světa = stále rychlejší propojování míst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3027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sah obrázku jídlo&#10;&#10;Popis byl vytvořen automaticky">
            <a:extLst>
              <a:ext uri="{FF2B5EF4-FFF2-40B4-BE49-F238E27FC236}">
                <a16:creationId xmlns:a16="http://schemas.microsoft.com/office/drawing/2014/main" id="{BDB85005-0AEF-44AB-9313-7224BCD91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908567-B300-4FF4-8643-A6A1CD8FB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GLOBALIZACE -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FB63BB-6441-48AC-80BB-D83DC530A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212336"/>
          </a:xfrm>
        </p:spPr>
        <p:txBody>
          <a:bodyPr>
            <a:normAutofit/>
          </a:bodyPr>
          <a:lstStyle/>
          <a:p>
            <a:r>
              <a:rPr lang="cs-CZ" sz="2800" dirty="0"/>
              <a:t>LODNÍ</a:t>
            </a:r>
          </a:p>
          <a:p>
            <a:r>
              <a:rPr lang="cs-CZ" sz="2800" dirty="0"/>
              <a:t>SILNIČNÍ</a:t>
            </a:r>
          </a:p>
          <a:p>
            <a:r>
              <a:rPr lang="cs-CZ" sz="2800" dirty="0"/>
              <a:t>ŽELEZNIČNÍ</a:t>
            </a:r>
          </a:p>
          <a:p>
            <a:r>
              <a:rPr lang="cs-CZ" sz="2800" dirty="0"/>
              <a:t>LETECKÁ</a:t>
            </a:r>
          </a:p>
        </p:txBody>
      </p:sp>
    </p:spTree>
    <p:extLst>
      <p:ext uri="{BB962C8B-B14F-4D97-AF65-F5344CB8AC3E}">
        <p14:creationId xmlns:p14="http://schemas.microsoft.com/office/powerpoint/2010/main" val="63769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4DBAF48-B17B-4AA7-9E99-4EC0C9905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Obrázek 5" descr="Obsah obrázku exteriér, tráva, voda, kopec&#10;&#10;Popis byl vytvořen automaticky">
            <a:extLst>
              <a:ext uri="{FF2B5EF4-FFF2-40B4-BE49-F238E27FC236}">
                <a16:creationId xmlns:a16="http://schemas.microsoft.com/office/drawing/2014/main" id="{9BAEE042-FC3A-4DE1-B38E-FFD868AA0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8" r="-1" b="-1"/>
          <a:stretch/>
        </p:blipFill>
        <p:spPr>
          <a:xfrm>
            <a:off x="1" y="-1"/>
            <a:ext cx="12191695" cy="6858000"/>
          </a:xfrm>
          <a:prstGeom prst="rect">
            <a:avLst/>
          </a:prstGeom>
        </p:spPr>
      </p:pic>
      <p:grpSp>
        <p:nvGrpSpPr>
          <p:cNvPr id="196" name="Group 195">
            <a:extLst>
              <a:ext uri="{FF2B5EF4-FFF2-40B4-BE49-F238E27FC236}">
                <a16:creationId xmlns:a16="http://schemas.microsoft.com/office/drawing/2014/main" id="{3A852E5D-96B2-47B5-AB0F-426F231FB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1"/>
            <a:ext cx="3703320" cy="5935131"/>
            <a:chOff x="438068" y="457201"/>
            <a:chExt cx="3703320" cy="5935131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FBEA2C8A-CA20-494E-8DAA-985E842E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41102"/>
              <a:ext cx="3702134" cy="5751230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DBAE429C-3A94-4C39-B88C-596F1E4C0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1"/>
              <a:ext cx="3703320" cy="9144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1908567-B300-4FF4-8643-A6A1CD8F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181081"/>
            <a:ext cx="8615784" cy="9199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cs-CZ" sz="3600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</a:rPr>
              <a:t>lodní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doprava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FB63BB-6441-48AC-80BB-D83DC530A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3284376"/>
            <a:ext cx="3412067" cy="25999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600" cap="all" dirty="0">
                <a:solidFill>
                  <a:srgbClr val="FFFFFF">
                    <a:alpha val="75000"/>
                  </a:srgbClr>
                </a:solidFill>
              </a:rPr>
              <a:t>Námořní</a:t>
            </a:r>
          </a:p>
          <a:p>
            <a:r>
              <a:rPr lang="cs-CZ" sz="1600" cap="all" dirty="0">
                <a:solidFill>
                  <a:srgbClr val="FFFFFF">
                    <a:alpha val="75000"/>
                  </a:srgbClr>
                </a:solidFill>
              </a:rPr>
              <a:t>Osobní</a:t>
            </a:r>
          </a:p>
          <a:p>
            <a:r>
              <a:rPr lang="cs-CZ" sz="1600" cap="all" dirty="0">
                <a:solidFill>
                  <a:srgbClr val="FFFFFF">
                    <a:alpha val="75000"/>
                  </a:srgbClr>
                </a:solidFill>
              </a:rPr>
              <a:t>Nákladní</a:t>
            </a:r>
          </a:p>
          <a:p>
            <a:r>
              <a:rPr lang="cs-CZ" sz="1600" cap="all" dirty="0">
                <a:solidFill>
                  <a:srgbClr val="FFFFFF">
                    <a:alpha val="75000"/>
                  </a:srgbClr>
                </a:solidFill>
              </a:rPr>
              <a:t>linková</a:t>
            </a:r>
          </a:p>
          <a:p>
            <a:pPr marL="0" indent="0">
              <a:buNone/>
            </a:pPr>
            <a:endParaRPr lang="cs-CZ" sz="1600" cap="all" dirty="0">
              <a:solidFill>
                <a:srgbClr val="FFFFFF">
                  <a:alpha val="75000"/>
                </a:srgbClr>
              </a:solidFill>
            </a:endParaRPr>
          </a:p>
          <a:p>
            <a:pPr marL="0" indent="0">
              <a:buNone/>
            </a:pPr>
            <a:r>
              <a:rPr lang="cs-CZ" sz="1600" cap="all" dirty="0">
                <a:solidFill>
                  <a:srgbClr val="FFFFFF">
                    <a:alpha val="75000"/>
                  </a:srgbClr>
                </a:solidFill>
              </a:rPr>
              <a:t>Využívaná </a:t>
            </a:r>
            <a:r>
              <a:rPr lang="en-US" sz="1600" cap="all" dirty="0">
                <a:solidFill>
                  <a:srgbClr val="FFFFFF">
                    <a:alpha val="75000"/>
                  </a:srgbClr>
                </a:solidFill>
              </a:rPr>
              <a:t>PŘEDEVŠÍM PRO PŘEPRAVU ZBOŽÍ</a:t>
            </a:r>
            <a:endParaRPr lang="cs-CZ" sz="1600" cap="all" dirty="0">
              <a:solidFill>
                <a:srgbClr val="FFFFFF">
                  <a:alpha val="75000"/>
                </a:srgb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AFFA1B4-C383-4EBB-8353-D93883632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" b="4"/>
          <a:stretch/>
        </p:blipFill>
        <p:spPr bwMode="auto">
          <a:xfrm>
            <a:off x="532463" y="731077"/>
            <a:ext cx="3515763" cy="21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268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9B6146-3785-434E-804A-FFCD7631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SILNIČNÍ A ŽELEZNIČNÍ DOPRAVA</a:t>
            </a:r>
          </a:p>
        </p:txBody>
      </p:sp>
      <p:sp>
        <p:nvSpPr>
          <p:cNvPr id="8198" name="Rectangle 76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619A4D-3A51-437E-B2F1-55ACB4E12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chemeClr val="tx2"/>
                </a:solidFill>
              </a:rPr>
              <a:t>Silniční doprava </a:t>
            </a:r>
            <a:r>
              <a:rPr lang="cs-CZ">
                <a:solidFill>
                  <a:schemeClr val="tx2"/>
                </a:solidFill>
              </a:rPr>
              <a:t>slouží k přepravě osob i nákladů, patří k nejvyužívanějšímu způsobu dopravy.</a:t>
            </a:r>
          </a:p>
          <a:p>
            <a:endParaRPr lang="cs-CZ">
              <a:solidFill>
                <a:schemeClr val="tx2"/>
              </a:solidFill>
            </a:endParaRPr>
          </a:p>
          <a:p>
            <a:r>
              <a:rPr lang="cs-CZ" b="1">
                <a:solidFill>
                  <a:schemeClr val="tx2"/>
                </a:solidFill>
              </a:rPr>
              <a:t>Železniční dopravu </a:t>
            </a:r>
            <a:r>
              <a:rPr lang="cs-CZ">
                <a:solidFill>
                  <a:schemeClr val="tx2"/>
                </a:solidFill>
              </a:rPr>
              <a:t>dělíme na nákladní a osobní. </a:t>
            </a:r>
          </a:p>
          <a:p>
            <a:r>
              <a:rPr lang="cs-CZ">
                <a:solidFill>
                  <a:schemeClr val="tx2"/>
                </a:solidFill>
              </a:rPr>
              <a:t>S rozvojem silniční a letecké dopravy ve druhé polovině dvacátého století význam upadl, je železnice stále významným a prakticky nenahraditelným přepravcem velkých objemů materiálů (například uhlí).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2D3EB2C-D98B-4002-A9F7-91FDF84FD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" r="1" b="1"/>
          <a:stretch/>
        </p:blipFill>
        <p:spPr bwMode="auto">
          <a:xfrm>
            <a:off x="7521283" y="10"/>
            <a:ext cx="46707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7B0A9077-50C9-416A-B269-CC91BFE54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7" r="523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60ECE24-7656-4E55-847A-74AD97B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letecká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85C7E7-D1C4-4F7D-8705-56067D780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180496"/>
            <a:ext cx="10261602" cy="3678303"/>
          </a:xfrm>
        </p:spPr>
        <p:txBody>
          <a:bodyPr>
            <a:normAutofit/>
          </a:bodyPr>
          <a:lstStyle/>
          <a:p>
            <a:pPr lvl="1"/>
            <a:r>
              <a:rPr lang="cs-CZ" sz="2400" dirty="0"/>
              <a:t>Každý den je po celém světě uskutečněno více, ne 100 000 letů.</a:t>
            </a:r>
          </a:p>
          <a:p>
            <a:pPr lvl="1"/>
            <a:r>
              <a:rPr lang="cs-CZ" sz="2400" dirty="0"/>
              <a:t>Rekord je 230 000 letů v jeden den. </a:t>
            </a:r>
          </a:p>
          <a:p>
            <a:pPr lvl="2"/>
            <a:r>
              <a:rPr lang="cs-CZ" sz="2000" dirty="0">
                <a:hlinkClick r:id="rId4"/>
              </a:rPr>
              <a:t>https://www.greenclaim.com/news/2019/07/30/july-25-2019-aviations-busiest-day-in-history</a:t>
            </a:r>
            <a:endParaRPr lang="cs-CZ" sz="2000" dirty="0"/>
          </a:p>
          <a:p>
            <a:pPr lvl="1"/>
            <a:r>
              <a:rPr lang="cs-CZ" sz="2400" dirty="0"/>
              <a:t>Online sledování pohybu letadel </a:t>
            </a:r>
          </a:p>
          <a:p>
            <a:pPr lvl="2"/>
            <a:r>
              <a:rPr lang="cs-CZ" sz="2000" dirty="0">
                <a:hlinkClick r:id="rId5"/>
              </a:rPr>
              <a:t>https://www.planetacestovani.cz/flightradar24-letecky-provoz-online/</a:t>
            </a:r>
            <a:r>
              <a:rPr lang="cs-CZ" sz="20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111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sah obrázku jídlo&#10;&#10;Popis byl vytvořen automaticky">
            <a:extLst>
              <a:ext uri="{FF2B5EF4-FFF2-40B4-BE49-F238E27FC236}">
                <a16:creationId xmlns:a16="http://schemas.microsoft.com/office/drawing/2014/main" id="{7EA833EA-DA88-4FD9-B690-2EF85A63E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350BA9-C2F3-4763-A915-07B1915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GLOBALIZACE Z RŮZNÝCH ÚHLŮ POHLEDU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BAC085-3B1C-4396-BEC5-7473D7C33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EKONOMICKÁ</a:t>
            </a:r>
          </a:p>
          <a:p>
            <a:r>
              <a:rPr lang="cs-CZ" sz="2400" b="1" dirty="0"/>
              <a:t>POLITICKÁ</a:t>
            </a:r>
          </a:p>
          <a:p>
            <a:r>
              <a:rPr lang="cs-CZ" sz="2400" b="1" dirty="0"/>
              <a:t>SOCIÁLNÍ</a:t>
            </a:r>
          </a:p>
          <a:p>
            <a:r>
              <a:rPr lang="cs-CZ" sz="2400" b="1" dirty="0"/>
              <a:t>KULTURNÍ</a:t>
            </a:r>
          </a:p>
          <a:p>
            <a:r>
              <a:rPr lang="cs-CZ" sz="2400" b="1" dirty="0"/>
              <a:t>EKOLOGICKÁ</a:t>
            </a:r>
          </a:p>
        </p:txBody>
      </p:sp>
    </p:spTree>
    <p:extLst>
      <p:ext uri="{BB962C8B-B14F-4D97-AF65-F5344CB8AC3E}">
        <p14:creationId xmlns:p14="http://schemas.microsoft.com/office/powerpoint/2010/main" val="411185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646</Words>
  <Application>Microsoft Office PowerPoint</Application>
  <PresentationFormat>Širokoúhlá obrazovka</PresentationFormat>
  <Paragraphs>111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Gill Sans MT</vt:lpstr>
      <vt:lpstr>Wingdings 2</vt:lpstr>
      <vt:lpstr>DividendVTI</vt:lpstr>
      <vt:lpstr>globalizace</vt:lpstr>
      <vt:lpstr>GLOBALIZACE </vt:lpstr>
      <vt:lpstr>GLOBALIZACE </vt:lpstr>
      <vt:lpstr>GLOBALIZACE </vt:lpstr>
      <vt:lpstr>GLOBALIZACE - DOPRAVA</vt:lpstr>
      <vt:lpstr> lodní doprava</vt:lpstr>
      <vt:lpstr> SILNIČNÍ A ŽELEZNIČNÍ DOPRAVA</vt:lpstr>
      <vt:lpstr>letecká doprava</vt:lpstr>
      <vt:lpstr>GLOBALIZACE Z RŮZNÝCH ÚHLŮ POHLEDU</vt:lpstr>
      <vt:lpstr>Ekonomická globalizace</vt:lpstr>
      <vt:lpstr>Politická globalizace</vt:lpstr>
      <vt:lpstr>Sociální globalizace</vt:lpstr>
      <vt:lpstr>KULTURNÍ GLOBALIZACE</vt:lpstr>
      <vt:lpstr>Globalizace  v ekologii</vt:lpstr>
      <vt:lpstr>Přínos globalizace</vt:lpstr>
      <vt:lpstr>Negativní dopad globalizace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globalizace</dc:title>
  <dc:creator>Erik Berger</dc:creator>
  <cp:lastModifiedBy>Erik Berger</cp:lastModifiedBy>
  <cp:revision>2</cp:revision>
  <dcterms:created xsi:type="dcterms:W3CDTF">2020-03-17T09:55:26Z</dcterms:created>
  <dcterms:modified xsi:type="dcterms:W3CDTF">2020-03-17T10:04:39Z</dcterms:modified>
</cp:coreProperties>
</file>