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51" r:id="rId4"/>
  </p:sldMasterIdLst>
  <p:notesMasterIdLst>
    <p:notesMasterId r:id="rId14"/>
  </p:notesMasterIdLst>
  <p:handoutMasterIdLst>
    <p:handoutMasterId r:id="rId15"/>
  </p:handoutMasterIdLst>
  <p:sldIdLst>
    <p:sldId id="263" r:id="rId5"/>
    <p:sldId id="256" r:id="rId6"/>
    <p:sldId id="257" r:id="rId7"/>
    <p:sldId id="258" r:id="rId8"/>
    <p:sldId id="259" r:id="rId9"/>
    <p:sldId id="260" r:id="rId10"/>
    <p:sldId id="262" r:id="rId11"/>
    <p:sldId id="264" r:id="rId12"/>
    <p:sldId id="261" r:id="rId13"/>
  </p:sldIdLst>
  <p:sldSz cx="12192000" cy="6858000"/>
  <p:notesSz cx="6858000" cy="9144000"/>
  <p:defaultTextStyle>
    <a:defPPr rtl="0">
      <a:defRPr lang="x-non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7"/>
    <p:restoredTop sz="94750"/>
  </p:normalViewPr>
  <p:slideViewPr>
    <p:cSldViewPr snapToGrid="0">
      <p:cViewPr>
        <p:scale>
          <a:sx n="92" d="100"/>
          <a:sy n="92" d="100"/>
        </p:scale>
        <p:origin x="-2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F6A56-EF59-489E-97B6-D16AAFBB2D86}" type="datetime1">
              <a:rPr lang="cs-CZ" smtClean="0"/>
              <a:t>18.3.2020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84BBC-B289-47AC-8D1D-F99EEF6D954E}" type="datetime1">
              <a:rPr lang="cs-CZ" smtClean="0"/>
              <a:pPr/>
              <a:t>18.3.2020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F0810B-F2AE-41B2-928E-D17299BE99C1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4CBCCE-A8A9-4C00-A83D-6FDB41BCC108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3BA102-B936-495E-9C8E-A93061415925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549BE-E732-4E9A-814D-A1C674A20FD3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39D4C6-267E-41CF-A90D-2FD970E11E0D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99B0C-2D48-4139-A6E5-2894AF0E75EC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095741-F486-448A-944E-06C4615E80A3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39D4C6-267E-41CF-A90D-2FD970E11E0D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39D4C6-267E-41CF-A90D-2FD970E11E0D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2F23F3-C44A-434A-B032-1B836162F584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7888B0-632A-4135-8024-D1AAC115C0D8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E39D4C6-267E-41CF-A90D-2FD970E11E0D}" type="datetime1">
              <a:rPr lang="cs-CZ" noProof="0" smtClean="0"/>
              <a:t>18.3.2020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989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microsoft.com/office/2007/relationships/hdphoto" Target="../media/hdphoto2.wdp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78tZFaWnB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iomed.exalogics.com/bnews/41596_41596.html" TargetMode="External"/><Relationship Id="rId3" Type="http://schemas.openxmlformats.org/officeDocument/2006/relationships/hyperlink" Target="http://www.zsborsice.cz/poruchy-prijmu-potravy-prednaska-workshop" TargetMode="External"/><Relationship Id="rId7" Type="http://schemas.openxmlformats.org/officeDocument/2006/relationships/hyperlink" Target="https://www.frekvence1.cz/clanky/zpravy/s-poruchou-prijmu-potravy-se-lecilo-loni-pres-4000-lidi.shtml" TargetMode="External"/><Relationship Id="rId2" Type="http://schemas.openxmlformats.org/officeDocument/2006/relationships/hyperlink" Target="http://absolventi.gymcheb.cz/2010/ngthanh/uvo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drykonik.cz/zdravi/bulimie/" TargetMode="External"/><Relationship Id="rId5" Type="http://schemas.openxmlformats.org/officeDocument/2006/relationships/hyperlink" Target="https://www.youtube.com/watch?v=gPE72ekibe8" TargetMode="External"/><Relationship Id="rId4" Type="http://schemas.openxmlformats.org/officeDocument/2006/relationships/hyperlink" Target="http://milada-langfelnerova.cz/obezita-a-jine-poruchy-prijmu-potrav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00" y="342900"/>
            <a:ext cx="1111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Prosím, abyste si tuto prezentaci pořádně projeli, jedná se o téma </a:t>
            </a:r>
            <a:r>
              <a:rPr lang="cs-CZ" sz="2000" b="1" u="sng" dirty="0" smtClean="0">
                <a:latin typeface="Comic Sans MS" charset="0"/>
                <a:ea typeface="Comic Sans MS" charset="0"/>
                <a:cs typeface="Comic Sans MS" charset="0"/>
              </a:rPr>
              <a:t>poruchy přijmu potravy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V další prezentaci, která bude příští týden si rozebereme jednotlivá onemocnění. </a:t>
            </a:r>
          </a:p>
          <a:p>
            <a:pPr>
              <a:lnSpc>
                <a:spcPct val="200000"/>
              </a:lnSpc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Na konci této prezentace je krátké video, týkající se onemocnění. </a:t>
            </a:r>
          </a:p>
          <a:p>
            <a:pPr>
              <a:lnSpc>
                <a:spcPct val="200000"/>
              </a:lnSpc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Chci po Vás, abyste do svého školního sešitu sami napsali, jestli jste se někdy u někoho s tímto problémem setkali a po shlédnutí videa napsali, co jste se dozvěděli a jaký je Váš názor na tuto problematiku 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  <a:sym typeface="Wingdings"/>
              </a:rPr>
              <a:t>. </a:t>
            </a:r>
            <a:endParaRPr lang="cs-CZ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84500" y="6150114"/>
            <a:ext cx="1052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Prezentaci spusť tlačítkem F5 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01463" y="162455"/>
            <a:ext cx="6558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500" b="1" u="sng" dirty="0" smtClean="0">
                <a:latin typeface="Comic Sans MS" charset="0"/>
                <a:ea typeface="Comic Sans MS" charset="0"/>
                <a:cs typeface="Comic Sans MS" charset="0"/>
              </a:rPr>
              <a:t>Poruchy příjmu potravy</a:t>
            </a:r>
            <a:endParaRPr lang="cs-CZ" sz="4500" b="1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81" y="1345565"/>
            <a:ext cx="5019565" cy="50195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80" y="947286"/>
            <a:ext cx="3290917" cy="54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9900" y="292100"/>
            <a:ext cx="1130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u="sng" dirty="0" smtClean="0">
                <a:latin typeface="Comic Sans MS" charset="0"/>
                <a:ea typeface="Comic Sans MS" charset="0"/>
                <a:cs typeface="Comic Sans MS" charset="0"/>
              </a:rPr>
              <a:t>Projevy poruch příjmu potravy</a:t>
            </a:r>
          </a:p>
          <a:p>
            <a:endParaRPr lang="cs-CZ" sz="2500" u="sng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nevhodná manipulace s jídlem -&gt; vede často ke snížení hmotnosti, ale také k přejídání se</a:t>
            </a:r>
            <a:endParaRPr lang="cs-CZ" sz="2500" u="sng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z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měna v myšlení, chování a vnímání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z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měna v pohledu sama na sebe -&gt; zkreslené vnímání sebe sama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67" y="2070100"/>
            <a:ext cx="3579961" cy="4292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154422"/>
            <a:ext cx="597775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9900" y="292100"/>
            <a:ext cx="1130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orucha příjmu potravy = </a:t>
            </a:r>
            <a:r>
              <a:rPr lang="cs-CZ" sz="2000" b="1" dirty="0" smtClean="0">
                <a:latin typeface="Comic Sans MS" charset="0"/>
                <a:ea typeface="Comic Sans MS" charset="0"/>
                <a:cs typeface="Comic Sans MS" charset="0"/>
              </a:rPr>
              <a:t>PSYCHICKÉ ONEMOCNĚNÍ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od určité chvíle se nemocný člověk nedokáže ovládat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bez pomoci druhých to sám nezvládne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č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ím dříve vyhledá odbornou pomoc, tím větší šanci má na uzdravení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endParaRPr lang="cs-CZ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3441700"/>
            <a:ext cx="4686300" cy="3416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3441700"/>
            <a:ext cx="512025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2900" y="203200"/>
            <a:ext cx="11303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u="sng" dirty="0" smtClean="0">
                <a:latin typeface="Comic Sans MS" charset="0"/>
                <a:ea typeface="Comic Sans MS" charset="0"/>
                <a:cs typeface="Comic Sans MS" charset="0"/>
              </a:rPr>
              <a:t>Onemocnění-poruchy příjmu potravy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m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entální anorexie</a:t>
            </a:r>
            <a:endParaRPr lang="cs-CZ" sz="2500" u="sng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m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entální bulimie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obezita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1100147"/>
            <a:ext cx="2997200" cy="4483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3155166"/>
            <a:ext cx="4730750" cy="35480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175" y="1100147"/>
            <a:ext cx="3810000" cy="25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488" y="42291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8000" y="2413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Comic Sans MS" charset="0"/>
                <a:ea typeface="Comic Sans MS" charset="0"/>
                <a:cs typeface="Comic Sans MS" charset="0"/>
              </a:rPr>
              <a:t>Co to je porucha přijmu potravy?</a:t>
            </a:r>
            <a:endParaRPr lang="cs-CZ" sz="40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8000" y="1168400"/>
            <a:ext cx="11328400" cy="304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o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bjevuje se během dospívání a </a:t>
            </a:r>
            <a:r>
              <a:rPr lang="cs-CZ" sz="2000" dirty="0" err="1" smtClean="0">
                <a:latin typeface="Comic Sans MS" charset="0"/>
                <a:ea typeface="Comic Sans MS" charset="0"/>
                <a:cs typeface="Comic Sans MS" charset="0"/>
              </a:rPr>
              <a:t>ranné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 dospělosti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ejvíce postihuje mladé dívky a ženy, ale týká se i chlapců a mužů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v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e věku 15-25 let zasahuje nemoc nejvíce </a:t>
            </a:r>
          </a:p>
          <a:p>
            <a:pPr marL="342900" indent="-34290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jsou často spojené s depresí, úzkostí, sebepoškozováním a sociální izolací</a:t>
            </a:r>
            <a:endParaRPr lang="cs-CZ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9900" y="2413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Comic Sans MS" charset="0"/>
                <a:ea typeface="Comic Sans MS" charset="0"/>
                <a:cs typeface="Comic Sans MS" charset="0"/>
              </a:rPr>
              <a:t>Příčiny poruch příjmu potravy </a:t>
            </a:r>
            <a:endParaRPr lang="cs-CZ" sz="40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800" y="1257300"/>
            <a:ext cx="11353800" cy="304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obavy z tloušťky -&gt; narušení vnímání sama sebe</a:t>
            </a:r>
          </a:p>
          <a:p>
            <a:pPr marL="285750" indent="-285750">
              <a:lnSpc>
                <a:spcPct val="250000"/>
              </a:lnSpc>
              <a:buFont typeface="Arial" charset="0"/>
              <a:buChar char="•"/>
            </a:pPr>
            <a:r>
              <a:rPr lang="cs-CZ" sz="2000" dirty="0">
                <a:latin typeface="Comic Sans MS" charset="0"/>
                <a:ea typeface="Comic Sans MS" charset="0"/>
                <a:cs typeface="Comic Sans MS" charset="0"/>
              </a:rPr>
              <a:t>v</a:t>
            </a: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 těžkých situacích si člověk pomáhá pomocí jídla nebo různých typů diet</a:t>
            </a:r>
          </a:p>
          <a:p>
            <a:pPr marL="285750" indent="-285750">
              <a:lnSpc>
                <a:spcPct val="250000"/>
              </a:lnSpc>
              <a:buFont typeface="Arial" charset="0"/>
              <a:buChar char="•"/>
            </a:pPr>
            <a:r>
              <a:rPr lang="cs-CZ" sz="2000" dirty="0" smtClean="0">
                <a:latin typeface="Comic Sans MS" charset="0"/>
                <a:ea typeface="Comic Sans MS" charset="0"/>
                <a:cs typeface="Comic Sans MS" charset="0"/>
              </a:rPr>
              <a:t>strach z neschopnosti kontrolovat svůj život -&gt; striktní diety, nadměrné cvičení dávají pocit schopnosti ovládat a kontrolovat svůj život --&gt; </a:t>
            </a:r>
            <a:r>
              <a:rPr lang="cs-CZ" sz="2000" b="1" dirty="0" smtClean="0">
                <a:latin typeface="Comic Sans MS" charset="0"/>
                <a:ea typeface="Comic Sans MS" charset="0"/>
                <a:cs typeface="Comic Sans MS" charset="0"/>
              </a:rPr>
              <a:t>ILUZE ÚSPĚCHU </a:t>
            </a:r>
            <a:endParaRPr lang="cs-CZ" sz="20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46200" y="279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u="sng" dirty="0" smtClean="0">
                <a:latin typeface="Comic Sans MS" charset="0"/>
                <a:ea typeface="Comic Sans MS" charset="0"/>
                <a:cs typeface="Comic Sans MS" charset="0"/>
                <a:hlinkClick r:id="rId2"/>
              </a:rPr>
              <a:t>Video-poruchy příjmu potravy</a:t>
            </a:r>
            <a:endParaRPr lang="cs-CZ" sz="40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Šipka nahoru 2"/>
          <p:cNvSpPr/>
          <p:nvPr/>
        </p:nvSpPr>
        <p:spPr>
          <a:xfrm>
            <a:off x="5461000" y="1473200"/>
            <a:ext cx="838200" cy="2387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65500" y="4346714"/>
            <a:ext cx="532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KLIKNI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18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3700" y="1651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Comic Sans MS" charset="0"/>
                <a:ea typeface="Comic Sans MS" charset="0"/>
                <a:cs typeface="Comic Sans MS" charset="0"/>
              </a:rPr>
              <a:t>Zdroje</a:t>
            </a:r>
            <a:endParaRPr lang="cs-CZ" sz="40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3700" y="1123434"/>
            <a:ext cx="541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hlinkClick r:id="rId2"/>
              </a:rPr>
              <a:t>http://</a:t>
            </a:r>
            <a:r>
              <a:rPr lang="cs-CZ" dirty="0">
                <a:hlinkClick r:id="rId2"/>
              </a:rPr>
              <a:t>absolventi.gymcheb.cz/2010/ngthanh/uvod.html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3700" y="1743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>
                <a:hlinkClick r:id="rId3"/>
              </a:rPr>
              <a:t>http://</a:t>
            </a:r>
            <a:r>
              <a:rPr lang="cs-CZ" dirty="0">
                <a:hlinkClick r:id="rId3"/>
              </a:rPr>
              <a:t>www.zsborsice.cz/poruchy-prijmu-potravy-prednaska-workshop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3700" y="2639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>
                <a:hlinkClick r:id="rId4"/>
              </a:rPr>
              <a:t>http://</a:t>
            </a:r>
            <a:r>
              <a:rPr lang="cs-CZ" dirty="0">
                <a:hlinkClick r:id="rId4"/>
              </a:rPr>
              <a:t>milada-langfelnerova.cz/obezita-a-jine-poruchy-prijmu-potravy/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700" y="3559196"/>
            <a:ext cx="486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hlinkClick r:id="rId5"/>
              </a:rPr>
              <a:t>https://</a:t>
            </a:r>
            <a:r>
              <a:rPr lang="cs-CZ" dirty="0">
                <a:hlinkClick r:id="rId5"/>
              </a:rPr>
              <a:t>www.youtube.com/watch?v=gPE72ekibe8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740569" y="1123434"/>
            <a:ext cx="432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hlinkClick r:id="rId6"/>
              </a:rPr>
              <a:t>https://</a:t>
            </a:r>
            <a:r>
              <a:rPr lang="cs-CZ" dirty="0">
                <a:hlinkClick r:id="rId6"/>
              </a:rPr>
              <a:t>www.modrykonik.cz/zdravi/bulimie/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3700" y="4201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>
                <a:hlinkClick r:id="rId7"/>
              </a:rPr>
              <a:t>https://www.frekvence1.cz/</a:t>
            </a:r>
            <a:r>
              <a:rPr lang="cs-CZ" dirty="0">
                <a:hlinkClick r:id="rId7"/>
              </a:rPr>
              <a:t>clanky/zpravy/s-poruchou-prijmu-potravy-se-lecilo-loni-pres-4000-lidi.shtml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727363" y="1765638"/>
            <a:ext cx="546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8"/>
              </a:rPr>
              <a:t>http://biomed.exalogics.com/bnews/41596_41596.html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Vlastní</PresentationFormat>
  <Paragraphs>40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2020-03-17T07:42:21Z</dcterms:created>
  <dcterms:modified xsi:type="dcterms:W3CDTF">2020-03-18T06:14:07Z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